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63"/>
  </p:notesMasterIdLst>
  <p:sldIdLst>
    <p:sldId id="256" r:id="rId2"/>
    <p:sldId id="257" r:id="rId3"/>
    <p:sldId id="284" r:id="rId4"/>
    <p:sldId id="286" r:id="rId5"/>
    <p:sldId id="302" r:id="rId6"/>
    <p:sldId id="308" r:id="rId7"/>
    <p:sldId id="303" r:id="rId8"/>
    <p:sldId id="301" r:id="rId9"/>
    <p:sldId id="259" r:id="rId10"/>
    <p:sldId id="306" r:id="rId11"/>
    <p:sldId id="307" r:id="rId12"/>
    <p:sldId id="305" r:id="rId13"/>
    <p:sldId id="304" r:id="rId14"/>
    <p:sldId id="298" r:id="rId15"/>
    <p:sldId id="287" r:id="rId16"/>
    <p:sldId id="312" r:id="rId17"/>
    <p:sldId id="261" r:id="rId18"/>
    <p:sldId id="309" r:id="rId19"/>
    <p:sldId id="310" r:id="rId20"/>
    <p:sldId id="262" r:id="rId21"/>
    <p:sldId id="263" r:id="rId22"/>
    <p:sldId id="294" r:id="rId23"/>
    <p:sldId id="311" r:id="rId24"/>
    <p:sldId id="291" r:id="rId25"/>
    <p:sldId id="290" r:id="rId26"/>
    <p:sldId id="292" r:id="rId27"/>
    <p:sldId id="265" r:id="rId28"/>
    <p:sldId id="314" r:id="rId29"/>
    <p:sldId id="319" r:id="rId30"/>
    <p:sldId id="318" r:id="rId31"/>
    <p:sldId id="317" r:id="rId32"/>
    <p:sldId id="266" r:id="rId33"/>
    <p:sldId id="267" r:id="rId34"/>
    <p:sldId id="268" r:id="rId35"/>
    <p:sldId id="300" r:id="rId36"/>
    <p:sldId id="264" r:id="rId37"/>
    <p:sldId id="320" r:id="rId38"/>
    <p:sldId id="295" r:id="rId39"/>
    <p:sldId id="296" r:id="rId40"/>
    <p:sldId id="260" r:id="rId41"/>
    <p:sldId id="288" r:id="rId42"/>
    <p:sldId id="322" r:id="rId43"/>
    <p:sldId id="321" r:id="rId44"/>
    <p:sldId id="299" r:id="rId45"/>
    <p:sldId id="273" r:id="rId46"/>
    <p:sldId id="270" r:id="rId47"/>
    <p:sldId id="271" r:id="rId48"/>
    <p:sldId id="272" r:id="rId49"/>
    <p:sldId id="274" r:id="rId50"/>
    <p:sldId id="275" r:id="rId51"/>
    <p:sldId id="297" r:id="rId52"/>
    <p:sldId id="277" r:id="rId53"/>
    <p:sldId id="278" r:id="rId54"/>
    <p:sldId id="279" r:id="rId55"/>
    <p:sldId id="280" r:id="rId56"/>
    <p:sldId id="324" r:id="rId57"/>
    <p:sldId id="327" r:id="rId58"/>
    <p:sldId id="326" r:id="rId59"/>
    <p:sldId id="325" r:id="rId60"/>
    <p:sldId id="281" r:id="rId61"/>
    <p:sldId id="282" r:id="rId6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884" autoAdjust="0"/>
  </p:normalViewPr>
  <p:slideViewPr>
    <p:cSldViewPr snapToGrid="0">
      <p:cViewPr>
        <p:scale>
          <a:sx n="100" d="100"/>
          <a:sy n="100" d="100"/>
        </p:scale>
        <p:origin x="384" y="330"/>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a:extLst>
            <a:ext uri="{FF2B5EF4-FFF2-40B4-BE49-F238E27FC236}">
              <a16:creationId xmlns:a16="http://schemas.microsoft.com/office/drawing/2014/main" id="{045FE1F9-E055-3CD4-589C-5E94440FAB17}"/>
            </a:ext>
          </a:extLst>
        </p:cNvPr>
        <p:cNvGrpSpPr/>
        <p:nvPr/>
      </p:nvGrpSpPr>
      <p:grpSpPr>
        <a:xfrm>
          <a:off x="0" y="0"/>
          <a:ext cx="0" cy="0"/>
          <a:chOff x="0" y="0"/>
          <a:chExt cx="0" cy="0"/>
        </a:xfrm>
      </p:grpSpPr>
      <p:sp>
        <p:nvSpPr>
          <p:cNvPr id="71" name="Google Shape;71;g2fa5b5300bd_0_1050:notes">
            <a:extLst>
              <a:ext uri="{FF2B5EF4-FFF2-40B4-BE49-F238E27FC236}">
                <a16:creationId xmlns:a16="http://schemas.microsoft.com/office/drawing/2014/main" id="{DAB073B0-D47D-E3BC-A8EB-D9DC7B688B4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fa5b5300bd_0_1050:notes">
            <a:extLst>
              <a:ext uri="{FF2B5EF4-FFF2-40B4-BE49-F238E27FC236}">
                <a16:creationId xmlns:a16="http://schemas.microsoft.com/office/drawing/2014/main" id="{34C63EE3-7631-D0CF-EDF6-0876D9312D5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0339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a:extLst>
            <a:ext uri="{FF2B5EF4-FFF2-40B4-BE49-F238E27FC236}">
              <a16:creationId xmlns:a16="http://schemas.microsoft.com/office/drawing/2014/main" id="{7B011211-3DDB-B791-4CD1-403C242AC79E}"/>
            </a:ext>
          </a:extLst>
        </p:cNvPr>
        <p:cNvGrpSpPr/>
        <p:nvPr/>
      </p:nvGrpSpPr>
      <p:grpSpPr>
        <a:xfrm>
          <a:off x="0" y="0"/>
          <a:ext cx="0" cy="0"/>
          <a:chOff x="0" y="0"/>
          <a:chExt cx="0" cy="0"/>
        </a:xfrm>
      </p:grpSpPr>
      <p:sp>
        <p:nvSpPr>
          <p:cNvPr id="71" name="Google Shape;71;g2fa5b5300bd_0_1050:notes">
            <a:extLst>
              <a:ext uri="{FF2B5EF4-FFF2-40B4-BE49-F238E27FC236}">
                <a16:creationId xmlns:a16="http://schemas.microsoft.com/office/drawing/2014/main" id="{65030566-7529-4AFA-F974-CB54E536F5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fa5b5300bd_0_1050:notes">
            <a:extLst>
              <a:ext uri="{FF2B5EF4-FFF2-40B4-BE49-F238E27FC236}">
                <a16:creationId xmlns:a16="http://schemas.microsoft.com/office/drawing/2014/main" id="{32CD8E03-88C8-D65C-11B5-C274A2A93DD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7467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a:extLst>
            <a:ext uri="{FF2B5EF4-FFF2-40B4-BE49-F238E27FC236}">
              <a16:creationId xmlns:a16="http://schemas.microsoft.com/office/drawing/2014/main" id="{0430B6A9-D869-190F-69DA-A408C4C2CC7B}"/>
            </a:ext>
          </a:extLst>
        </p:cNvPr>
        <p:cNvGrpSpPr/>
        <p:nvPr/>
      </p:nvGrpSpPr>
      <p:grpSpPr>
        <a:xfrm>
          <a:off x="0" y="0"/>
          <a:ext cx="0" cy="0"/>
          <a:chOff x="0" y="0"/>
          <a:chExt cx="0" cy="0"/>
        </a:xfrm>
      </p:grpSpPr>
      <p:sp>
        <p:nvSpPr>
          <p:cNvPr id="71" name="Google Shape;71;g2fa5b5300bd_0_1050:notes">
            <a:extLst>
              <a:ext uri="{FF2B5EF4-FFF2-40B4-BE49-F238E27FC236}">
                <a16:creationId xmlns:a16="http://schemas.microsoft.com/office/drawing/2014/main" id="{864F963C-A115-EABC-5D91-7CC46604CE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fa5b5300bd_0_1050:notes">
            <a:extLst>
              <a:ext uri="{FF2B5EF4-FFF2-40B4-BE49-F238E27FC236}">
                <a16:creationId xmlns:a16="http://schemas.microsoft.com/office/drawing/2014/main" id="{4CD2E146-7BB7-67A1-D20C-99787AC22D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06539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a:extLst>
            <a:ext uri="{FF2B5EF4-FFF2-40B4-BE49-F238E27FC236}">
              <a16:creationId xmlns:a16="http://schemas.microsoft.com/office/drawing/2014/main" id="{0D17FA6C-931D-DF89-F6D0-5805CACCCBD7}"/>
            </a:ext>
          </a:extLst>
        </p:cNvPr>
        <p:cNvGrpSpPr/>
        <p:nvPr/>
      </p:nvGrpSpPr>
      <p:grpSpPr>
        <a:xfrm>
          <a:off x="0" y="0"/>
          <a:ext cx="0" cy="0"/>
          <a:chOff x="0" y="0"/>
          <a:chExt cx="0" cy="0"/>
        </a:xfrm>
      </p:grpSpPr>
      <p:sp>
        <p:nvSpPr>
          <p:cNvPr id="71" name="Google Shape;71;g2fa5b5300bd_0_1050:notes">
            <a:extLst>
              <a:ext uri="{FF2B5EF4-FFF2-40B4-BE49-F238E27FC236}">
                <a16:creationId xmlns:a16="http://schemas.microsoft.com/office/drawing/2014/main" id="{C4D3FA3A-5774-94FD-5A31-0D4861FEF0E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fa5b5300bd_0_1050:notes">
            <a:extLst>
              <a:ext uri="{FF2B5EF4-FFF2-40B4-BE49-F238E27FC236}">
                <a16:creationId xmlns:a16="http://schemas.microsoft.com/office/drawing/2014/main" id="{7987D4B6-86A3-795D-CD55-F79C431ADE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55633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a:extLst>
            <a:ext uri="{FF2B5EF4-FFF2-40B4-BE49-F238E27FC236}">
              <a16:creationId xmlns:a16="http://schemas.microsoft.com/office/drawing/2014/main" id="{5C6412D1-1ADE-435F-DC7B-6F0F0B6B11ED}"/>
            </a:ext>
          </a:extLst>
        </p:cNvPr>
        <p:cNvGrpSpPr/>
        <p:nvPr/>
      </p:nvGrpSpPr>
      <p:grpSpPr>
        <a:xfrm>
          <a:off x="0" y="0"/>
          <a:ext cx="0" cy="0"/>
          <a:chOff x="0" y="0"/>
          <a:chExt cx="0" cy="0"/>
        </a:xfrm>
      </p:grpSpPr>
      <p:sp>
        <p:nvSpPr>
          <p:cNvPr id="63" name="Google Shape;63;g2fa5b5300bd_0_1043:notes">
            <a:extLst>
              <a:ext uri="{FF2B5EF4-FFF2-40B4-BE49-F238E27FC236}">
                <a16:creationId xmlns:a16="http://schemas.microsoft.com/office/drawing/2014/main" id="{A4E8136B-6B3B-4B1F-E8EB-AE21F06E5C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fa5b5300bd_0_1043:notes">
            <a:extLst>
              <a:ext uri="{FF2B5EF4-FFF2-40B4-BE49-F238E27FC236}">
                <a16:creationId xmlns:a16="http://schemas.microsoft.com/office/drawing/2014/main" id="{2FEFD711-4391-7369-A972-2D616A876A9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190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B111FACC-38D2-2B14-09F8-096DBC88D5C3}"/>
            </a:ext>
          </a:extLst>
        </p:cNvPr>
        <p:cNvGrpSpPr/>
        <p:nvPr/>
      </p:nvGrpSpPr>
      <p:grpSpPr>
        <a:xfrm>
          <a:off x="0" y="0"/>
          <a:ext cx="0" cy="0"/>
          <a:chOff x="0" y="0"/>
          <a:chExt cx="0" cy="0"/>
        </a:xfrm>
      </p:grpSpPr>
      <p:sp>
        <p:nvSpPr>
          <p:cNvPr id="85" name="Google Shape;85;g2fa5b5300bd_0_1074:notes">
            <a:extLst>
              <a:ext uri="{FF2B5EF4-FFF2-40B4-BE49-F238E27FC236}">
                <a16:creationId xmlns:a16="http://schemas.microsoft.com/office/drawing/2014/main" id="{5352318F-18C7-B69D-6000-E9EB2FBFCD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fa5b5300bd_0_1074:notes">
            <a:extLst>
              <a:ext uri="{FF2B5EF4-FFF2-40B4-BE49-F238E27FC236}">
                <a16:creationId xmlns:a16="http://schemas.microsoft.com/office/drawing/2014/main" id="{BCBB2773-B29B-A0F4-B739-8B450140AB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78449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C496FA9D-B9AE-B102-BB73-44602AB96552}"/>
            </a:ext>
          </a:extLst>
        </p:cNvPr>
        <p:cNvGrpSpPr/>
        <p:nvPr/>
      </p:nvGrpSpPr>
      <p:grpSpPr>
        <a:xfrm>
          <a:off x="0" y="0"/>
          <a:ext cx="0" cy="0"/>
          <a:chOff x="0" y="0"/>
          <a:chExt cx="0" cy="0"/>
        </a:xfrm>
      </p:grpSpPr>
      <p:sp>
        <p:nvSpPr>
          <p:cNvPr id="85" name="Google Shape;85;g2fa5b5300bd_0_1074:notes">
            <a:extLst>
              <a:ext uri="{FF2B5EF4-FFF2-40B4-BE49-F238E27FC236}">
                <a16:creationId xmlns:a16="http://schemas.microsoft.com/office/drawing/2014/main" id="{3F6F6DF6-4C3A-86A2-DBE4-A5D9F3463E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fa5b5300bd_0_1074:notes">
            <a:extLst>
              <a:ext uri="{FF2B5EF4-FFF2-40B4-BE49-F238E27FC236}">
                <a16:creationId xmlns:a16="http://schemas.microsoft.com/office/drawing/2014/main" id="{14490BEC-00CB-3B9F-6F09-BA0227A0FF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708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fa5b5300bd_0_10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fa5b5300bd_0_10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808125D7-EA05-C153-7E8A-D98243DD21E4}"/>
            </a:ext>
          </a:extLst>
        </p:cNvPr>
        <p:cNvGrpSpPr/>
        <p:nvPr/>
      </p:nvGrpSpPr>
      <p:grpSpPr>
        <a:xfrm>
          <a:off x="0" y="0"/>
          <a:ext cx="0" cy="0"/>
          <a:chOff x="0" y="0"/>
          <a:chExt cx="0" cy="0"/>
        </a:xfrm>
      </p:grpSpPr>
      <p:sp>
        <p:nvSpPr>
          <p:cNvPr id="85" name="Google Shape;85;g2fa5b5300bd_0_1074:notes">
            <a:extLst>
              <a:ext uri="{FF2B5EF4-FFF2-40B4-BE49-F238E27FC236}">
                <a16:creationId xmlns:a16="http://schemas.microsoft.com/office/drawing/2014/main" id="{4905ADBB-2E26-0FA6-4740-497311EB006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fa5b5300bd_0_1074:notes">
            <a:extLst>
              <a:ext uri="{FF2B5EF4-FFF2-40B4-BE49-F238E27FC236}">
                <a16:creationId xmlns:a16="http://schemas.microsoft.com/office/drawing/2014/main" id="{EF8C6281-C6B0-8778-56BE-E98C156301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13239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86CA4431-DC5A-C7DB-0C6F-DC1FDEEA1615}"/>
            </a:ext>
          </a:extLst>
        </p:cNvPr>
        <p:cNvGrpSpPr/>
        <p:nvPr/>
      </p:nvGrpSpPr>
      <p:grpSpPr>
        <a:xfrm>
          <a:off x="0" y="0"/>
          <a:ext cx="0" cy="0"/>
          <a:chOff x="0" y="0"/>
          <a:chExt cx="0" cy="0"/>
        </a:xfrm>
      </p:grpSpPr>
      <p:sp>
        <p:nvSpPr>
          <p:cNvPr id="85" name="Google Shape;85;g2fa5b5300bd_0_1074:notes">
            <a:extLst>
              <a:ext uri="{FF2B5EF4-FFF2-40B4-BE49-F238E27FC236}">
                <a16:creationId xmlns:a16="http://schemas.microsoft.com/office/drawing/2014/main" id="{CD975FB2-CA97-6A79-B0D1-D0968CF459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fa5b5300bd_0_1074:notes">
            <a:extLst>
              <a:ext uri="{FF2B5EF4-FFF2-40B4-BE49-F238E27FC236}">
                <a16:creationId xmlns:a16="http://schemas.microsoft.com/office/drawing/2014/main" id="{B5145CA2-C654-5AC6-40AB-E3755C4216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Due to the history, and numerous totem poles (none of which were local in origin)</a:t>
            </a:r>
            <a:endParaRPr dirty="0"/>
          </a:p>
        </p:txBody>
      </p:sp>
    </p:spTree>
    <p:extLst>
      <p:ext uri="{BB962C8B-B14F-4D97-AF65-F5344CB8AC3E}">
        <p14:creationId xmlns:p14="http://schemas.microsoft.com/office/powerpoint/2010/main" val="2410223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fa5b5300bd_0_1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fa5b5300bd_0_1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fa5b5300bd_0_10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fa5b5300bd_0_10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rPr>
              <a:t>a.k.a. </a:t>
            </a:r>
            <a:r>
              <a:rPr lang="en" sz="1200" dirty="0">
                <a:solidFill>
                  <a:schemeClr val="dk1"/>
                </a:solidFill>
                <a:highlight>
                  <a:srgbClr val="EEEEEE"/>
                </a:highlight>
              </a:rPr>
              <a:t>Kaasda Héen</a:t>
            </a:r>
            <a:endParaRPr sz="1200" dirty="0">
              <a:solidFill>
                <a:schemeClr val="dk1"/>
              </a:solidFill>
            </a:endParaRPr>
          </a:p>
          <a:p>
            <a:pPr marL="0" lvl="0" indent="0" algn="l" rtl="0">
              <a:spcBef>
                <a:spcPts val="0"/>
              </a:spcBef>
              <a:spcAft>
                <a:spcPts val="0"/>
              </a:spcAft>
              <a:buNone/>
            </a:pPr>
            <a:r>
              <a:rPr lang="en" sz="1200" dirty="0">
                <a:solidFill>
                  <a:schemeClr val="dk1"/>
                </a:solidFill>
              </a:rPr>
              <a:t>Predominant natural feature</a:t>
            </a:r>
            <a:endParaRPr sz="1200" dirty="0">
              <a:solidFill>
                <a:schemeClr val="dk1"/>
              </a:solidFill>
            </a:endParaRPr>
          </a:p>
          <a:p>
            <a:pPr marL="0" lvl="0" indent="0" algn="l" rtl="0">
              <a:spcBef>
                <a:spcPts val="0"/>
              </a:spcBef>
              <a:spcAft>
                <a:spcPts val="0"/>
              </a:spcAft>
              <a:buNone/>
            </a:pPr>
            <a:r>
              <a:rPr lang="en" sz="1200" dirty="0">
                <a:solidFill>
                  <a:schemeClr val="dk1"/>
                </a:solidFill>
              </a:rPr>
              <a:t>Supports chum and coho runs</a:t>
            </a:r>
          </a:p>
          <a:p>
            <a:pPr marL="0" lvl="0" indent="0" algn="l" rtl="0">
              <a:spcBef>
                <a:spcPts val="0"/>
              </a:spcBef>
              <a:spcAft>
                <a:spcPts val="0"/>
              </a:spcAft>
              <a:buNone/>
            </a:pPr>
            <a:r>
              <a:rPr lang="en" sz="1200" dirty="0">
                <a:solidFill>
                  <a:schemeClr val="dk1"/>
                </a:solidFill>
              </a:rPr>
              <a:t>Home to rainbow trout, Dolly Varden, cutthroat trout, stickleback, sculpin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800" dirty="0">
                <a:solidFill>
                  <a:schemeClr val="dk1"/>
                </a:solidFill>
              </a:rPr>
              <a:t>Supports large pink salmon runs</a:t>
            </a:r>
          </a:p>
          <a:p>
            <a:pPr marL="0" lvl="0" indent="0" algn="l" rtl="0">
              <a:spcBef>
                <a:spcPts val="0"/>
              </a:spcBef>
              <a:spcAft>
                <a:spcPts val="0"/>
              </a:spcAft>
              <a:buNone/>
            </a:pPr>
            <a:endParaRPr sz="200" dirty="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fa5b5300bd_0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fa5b5300bd_0_1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dirty="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a:extLst>
            <a:ext uri="{FF2B5EF4-FFF2-40B4-BE49-F238E27FC236}">
              <a16:creationId xmlns:a16="http://schemas.microsoft.com/office/drawing/2014/main" id="{223914F5-AE67-06A5-42A3-10E2B09CE7E3}"/>
            </a:ext>
          </a:extLst>
        </p:cNvPr>
        <p:cNvGrpSpPr/>
        <p:nvPr/>
      </p:nvGrpSpPr>
      <p:grpSpPr>
        <a:xfrm>
          <a:off x="0" y="0"/>
          <a:ext cx="0" cy="0"/>
          <a:chOff x="0" y="0"/>
          <a:chExt cx="0" cy="0"/>
        </a:xfrm>
      </p:grpSpPr>
      <p:sp>
        <p:nvSpPr>
          <p:cNvPr id="100" name="Google Shape;100;g2fa5b5300bd_0_1098:notes">
            <a:extLst>
              <a:ext uri="{FF2B5EF4-FFF2-40B4-BE49-F238E27FC236}">
                <a16:creationId xmlns:a16="http://schemas.microsoft.com/office/drawing/2014/main" id="{14E981D3-6788-0DCD-539C-E7D4F46AF62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fa5b5300bd_0_1098:notes">
            <a:extLst>
              <a:ext uri="{FF2B5EF4-FFF2-40B4-BE49-F238E27FC236}">
                <a16:creationId xmlns:a16="http://schemas.microsoft.com/office/drawing/2014/main" id="{AFAAF392-3029-A18E-8EC3-6BCE939751B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rPr>
              <a:t>a.k.a. </a:t>
            </a:r>
            <a:r>
              <a:rPr lang="en" sz="1200">
                <a:solidFill>
                  <a:schemeClr val="dk1"/>
                </a:solidFill>
                <a:highlight>
                  <a:srgbClr val="EEEEEE"/>
                </a:highlight>
              </a:rPr>
              <a:t>Kaasda Héen</a:t>
            </a:r>
            <a:endParaRPr sz="1200">
              <a:solidFill>
                <a:schemeClr val="dk1"/>
              </a:solidFill>
            </a:endParaRPr>
          </a:p>
          <a:p>
            <a:pPr marL="0" lvl="0" indent="0" algn="l" rtl="0">
              <a:spcBef>
                <a:spcPts val="0"/>
              </a:spcBef>
              <a:spcAft>
                <a:spcPts val="0"/>
              </a:spcAft>
              <a:buNone/>
            </a:pPr>
            <a:r>
              <a:rPr lang="en" sz="1200">
                <a:solidFill>
                  <a:schemeClr val="dk1"/>
                </a:solidFill>
              </a:rPr>
              <a:t>Predominant natural feature</a:t>
            </a:r>
            <a:endParaRPr sz="1200">
              <a:solidFill>
                <a:schemeClr val="dk1"/>
              </a:solidFill>
            </a:endParaRPr>
          </a:p>
          <a:p>
            <a:pPr marL="0" lvl="0" indent="0" algn="l" rtl="0">
              <a:spcBef>
                <a:spcPts val="0"/>
              </a:spcBef>
              <a:spcAft>
                <a:spcPts val="0"/>
              </a:spcAft>
              <a:buNone/>
            </a:pPr>
            <a:r>
              <a:rPr lang="en" sz="1200">
                <a:solidFill>
                  <a:schemeClr val="dk1"/>
                </a:solidFill>
              </a:rPr>
              <a:t>Supports large pink salmon runs</a:t>
            </a:r>
            <a:endParaRPr sz="1200">
              <a:solidFill>
                <a:schemeClr val="dk1"/>
              </a:solidFill>
            </a:endParaRPr>
          </a:p>
          <a:p>
            <a:pPr marL="0" lvl="0" indent="0" algn="l" rtl="0">
              <a:spcBef>
                <a:spcPts val="0"/>
              </a:spcBef>
              <a:spcAft>
                <a:spcPts val="0"/>
              </a:spcAft>
              <a:buNone/>
            </a:pPr>
            <a:r>
              <a:rPr lang="en" sz="1200">
                <a:solidFill>
                  <a:schemeClr val="dk1"/>
                </a:solidFill>
              </a:rPr>
              <a:t>Home to rainbow trout, Dolly Varden, cut</a:t>
            </a:r>
            <a:endParaRPr sz="200">
              <a:solidFill>
                <a:schemeClr val="dk1"/>
              </a:solidFill>
            </a:endParaRPr>
          </a:p>
        </p:txBody>
      </p:sp>
    </p:spTree>
    <p:extLst>
      <p:ext uri="{BB962C8B-B14F-4D97-AF65-F5344CB8AC3E}">
        <p14:creationId xmlns:p14="http://schemas.microsoft.com/office/powerpoint/2010/main" val="29045111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a:extLst>
            <a:ext uri="{FF2B5EF4-FFF2-40B4-BE49-F238E27FC236}">
              <a16:creationId xmlns:a16="http://schemas.microsoft.com/office/drawing/2014/main" id="{9CB21A27-41F7-DD35-C177-4EC8D188AC5B}"/>
            </a:ext>
          </a:extLst>
        </p:cNvPr>
        <p:cNvGrpSpPr/>
        <p:nvPr/>
      </p:nvGrpSpPr>
      <p:grpSpPr>
        <a:xfrm>
          <a:off x="0" y="0"/>
          <a:ext cx="0" cy="0"/>
          <a:chOff x="0" y="0"/>
          <a:chExt cx="0" cy="0"/>
        </a:xfrm>
      </p:grpSpPr>
      <p:sp>
        <p:nvSpPr>
          <p:cNvPr id="100" name="Google Shape;100;g2fa5b5300bd_0_1098:notes">
            <a:extLst>
              <a:ext uri="{FF2B5EF4-FFF2-40B4-BE49-F238E27FC236}">
                <a16:creationId xmlns:a16="http://schemas.microsoft.com/office/drawing/2014/main" id="{6CB9E535-3502-C3A6-F162-86EAB4EC61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fa5b5300bd_0_1098:notes">
            <a:extLst>
              <a:ext uri="{FF2B5EF4-FFF2-40B4-BE49-F238E27FC236}">
                <a16:creationId xmlns:a16="http://schemas.microsoft.com/office/drawing/2014/main" id="{711BC08D-39E1-9FAE-C2A5-5429525BEA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rPr>
              <a:t>a.k.a. </a:t>
            </a:r>
            <a:r>
              <a:rPr lang="en" sz="1200">
                <a:solidFill>
                  <a:schemeClr val="dk1"/>
                </a:solidFill>
                <a:highlight>
                  <a:srgbClr val="EEEEEE"/>
                </a:highlight>
              </a:rPr>
              <a:t>Kaasda Héen</a:t>
            </a:r>
            <a:endParaRPr sz="1200">
              <a:solidFill>
                <a:schemeClr val="dk1"/>
              </a:solidFill>
            </a:endParaRPr>
          </a:p>
          <a:p>
            <a:pPr marL="0" lvl="0" indent="0" algn="l" rtl="0">
              <a:spcBef>
                <a:spcPts val="0"/>
              </a:spcBef>
              <a:spcAft>
                <a:spcPts val="0"/>
              </a:spcAft>
              <a:buNone/>
            </a:pPr>
            <a:r>
              <a:rPr lang="en" sz="1200">
                <a:solidFill>
                  <a:schemeClr val="dk1"/>
                </a:solidFill>
              </a:rPr>
              <a:t>Predominant natural feature</a:t>
            </a:r>
            <a:endParaRPr sz="1200">
              <a:solidFill>
                <a:schemeClr val="dk1"/>
              </a:solidFill>
            </a:endParaRPr>
          </a:p>
          <a:p>
            <a:pPr marL="0" lvl="0" indent="0" algn="l" rtl="0">
              <a:spcBef>
                <a:spcPts val="0"/>
              </a:spcBef>
              <a:spcAft>
                <a:spcPts val="0"/>
              </a:spcAft>
              <a:buNone/>
            </a:pPr>
            <a:r>
              <a:rPr lang="en" sz="1200">
                <a:solidFill>
                  <a:schemeClr val="dk1"/>
                </a:solidFill>
              </a:rPr>
              <a:t>Supports large pink salmon runs</a:t>
            </a:r>
            <a:endParaRPr sz="1200">
              <a:solidFill>
                <a:schemeClr val="dk1"/>
              </a:solidFill>
            </a:endParaRPr>
          </a:p>
          <a:p>
            <a:pPr marL="0" lvl="0" indent="0" algn="l" rtl="0">
              <a:spcBef>
                <a:spcPts val="0"/>
              </a:spcBef>
              <a:spcAft>
                <a:spcPts val="0"/>
              </a:spcAft>
              <a:buNone/>
            </a:pPr>
            <a:r>
              <a:rPr lang="en" sz="1200">
                <a:solidFill>
                  <a:schemeClr val="dk1"/>
                </a:solidFill>
              </a:rPr>
              <a:t>Home to rainbow trout, Dolly Varden, cut</a:t>
            </a:r>
            <a:endParaRPr sz="200">
              <a:solidFill>
                <a:schemeClr val="dk1"/>
              </a:solidFill>
            </a:endParaRPr>
          </a:p>
        </p:txBody>
      </p:sp>
    </p:spTree>
    <p:extLst>
      <p:ext uri="{BB962C8B-B14F-4D97-AF65-F5344CB8AC3E}">
        <p14:creationId xmlns:p14="http://schemas.microsoft.com/office/powerpoint/2010/main" val="26863588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a:extLst>
            <a:ext uri="{FF2B5EF4-FFF2-40B4-BE49-F238E27FC236}">
              <a16:creationId xmlns:a16="http://schemas.microsoft.com/office/drawing/2014/main" id="{6FA1703D-CE4C-6081-81DB-1B4D69E82B17}"/>
            </a:ext>
          </a:extLst>
        </p:cNvPr>
        <p:cNvGrpSpPr/>
        <p:nvPr/>
      </p:nvGrpSpPr>
      <p:grpSpPr>
        <a:xfrm>
          <a:off x="0" y="0"/>
          <a:ext cx="0" cy="0"/>
          <a:chOff x="0" y="0"/>
          <a:chExt cx="0" cy="0"/>
        </a:xfrm>
      </p:grpSpPr>
      <p:sp>
        <p:nvSpPr>
          <p:cNvPr id="100" name="Google Shape;100;g2fa5b5300bd_0_1098:notes">
            <a:extLst>
              <a:ext uri="{FF2B5EF4-FFF2-40B4-BE49-F238E27FC236}">
                <a16:creationId xmlns:a16="http://schemas.microsoft.com/office/drawing/2014/main" id="{4DE1176A-C00D-102E-9B99-51EECBA6D87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fa5b5300bd_0_1098:notes">
            <a:extLst>
              <a:ext uri="{FF2B5EF4-FFF2-40B4-BE49-F238E27FC236}">
                <a16:creationId xmlns:a16="http://schemas.microsoft.com/office/drawing/2014/main" id="{AA84FACE-282B-83BD-D3A0-D884FC1FE23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rPr>
              <a:t>a.k.a. </a:t>
            </a:r>
            <a:r>
              <a:rPr lang="en" sz="1200">
                <a:solidFill>
                  <a:schemeClr val="dk1"/>
                </a:solidFill>
                <a:highlight>
                  <a:srgbClr val="EEEEEE"/>
                </a:highlight>
              </a:rPr>
              <a:t>Kaasda Héen</a:t>
            </a:r>
            <a:endParaRPr sz="1200">
              <a:solidFill>
                <a:schemeClr val="dk1"/>
              </a:solidFill>
            </a:endParaRPr>
          </a:p>
          <a:p>
            <a:pPr marL="0" lvl="0" indent="0" algn="l" rtl="0">
              <a:spcBef>
                <a:spcPts val="0"/>
              </a:spcBef>
              <a:spcAft>
                <a:spcPts val="0"/>
              </a:spcAft>
              <a:buNone/>
            </a:pPr>
            <a:r>
              <a:rPr lang="en" sz="1200">
                <a:solidFill>
                  <a:schemeClr val="dk1"/>
                </a:solidFill>
              </a:rPr>
              <a:t>Predominant natural feature</a:t>
            </a:r>
            <a:endParaRPr sz="1200">
              <a:solidFill>
                <a:schemeClr val="dk1"/>
              </a:solidFill>
            </a:endParaRPr>
          </a:p>
          <a:p>
            <a:pPr marL="0" lvl="0" indent="0" algn="l" rtl="0">
              <a:spcBef>
                <a:spcPts val="0"/>
              </a:spcBef>
              <a:spcAft>
                <a:spcPts val="0"/>
              </a:spcAft>
              <a:buNone/>
            </a:pPr>
            <a:r>
              <a:rPr lang="en" sz="1200">
                <a:solidFill>
                  <a:schemeClr val="dk1"/>
                </a:solidFill>
              </a:rPr>
              <a:t>Supports large pink salmon runs</a:t>
            </a:r>
            <a:endParaRPr sz="1200">
              <a:solidFill>
                <a:schemeClr val="dk1"/>
              </a:solidFill>
            </a:endParaRPr>
          </a:p>
          <a:p>
            <a:pPr marL="0" lvl="0" indent="0" algn="l" rtl="0">
              <a:spcBef>
                <a:spcPts val="0"/>
              </a:spcBef>
              <a:spcAft>
                <a:spcPts val="0"/>
              </a:spcAft>
              <a:buNone/>
            </a:pPr>
            <a:r>
              <a:rPr lang="en" sz="1200">
                <a:solidFill>
                  <a:schemeClr val="dk1"/>
                </a:solidFill>
              </a:rPr>
              <a:t>Home to rainbow trout, Dolly Varden, cut</a:t>
            </a:r>
            <a:endParaRPr sz="200">
              <a:solidFill>
                <a:schemeClr val="dk1"/>
              </a:solidFill>
            </a:endParaRPr>
          </a:p>
        </p:txBody>
      </p:sp>
    </p:spTree>
    <p:extLst>
      <p:ext uri="{BB962C8B-B14F-4D97-AF65-F5344CB8AC3E}">
        <p14:creationId xmlns:p14="http://schemas.microsoft.com/office/powerpoint/2010/main" val="27423643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a:extLst>
            <a:ext uri="{FF2B5EF4-FFF2-40B4-BE49-F238E27FC236}">
              <a16:creationId xmlns:a16="http://schemas.microsoft.com/office/drawing/2014/main" id="{463C072C-2B58-4CAA-9703-567E54346FEE}"/>
            </a:ext>
          </a:extLst>
        </p:cNvPr>
        <p:cNvGrpSpPr/>
        <p:nvPr/>
      </p:nvGrpSpPr>
      <p:grpSpPr>
        <a:xfrm>
          <a:off x="0" y="0"/>
          <a:ext cx="0" cy="0"/>
          <a:chOff x="0" y="0"/>
          <a:chExt cx="0" cy="0"/>
        </a:xfrm>
      </p:grpSpPr>
      <p:sp>
        <p:nvSpPr>
          <p:cNvPr id="100" name="Google Shape;100;g2fa5b5300bd_0_1098:notes">
            <a:extLst>
              <a:ext uri="{FF2B5EF4-FFF2-40B4-BE49-F238E27FC236}">
                <a16:creationId xmlns:a16="http://schemas.microsoft.com/office/drawing/2014/main" id="{294B17B3-AE7D-88F0-71DC-04175A3036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fa5b5300bd_0_1098:notes">
            <a:extLst>
              <a:ext uri="{FF2B5EF4-FFF2-40B4-BE49-F238E27FC236}">
                <a16:creationId xmlns:a16="http://schemas.microsoft.com/office/drawing/2014/main" id="{F5B7B773-CD09-3F0E-AA28-74B64D36EB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rPr>
              <a:t>a.k.a. </a:t>
            </a:r>
            <a:r>
              <a:rPr lang="en" sz="1200">
                <a:solidFill>
                  <a:schemeClr val="dk1"/>
                </a:solidFill>
                <a:highlight>
                  <a:srgbClr val="EEEEEE"/>
                </a:highlight>
              </a:rPr>
              <a:t>Kaasda Héen</a:t>
            </a:r>
            <a:endParaRPr sz="1200">
              <a:solidFill>
                <a:schemeClr val="dk1"/>
              </a:solidFill>
            </a:endParaRPr>
          </a:p>
          <a:p>
            <a:pPr marL="0" lvl="0" indent="0" algn="l" rtl="0">
              <a:spcBef>
                <a:spcPts val="0"/>
              </a:spcBef>
              <a:spcAft>
                <a:spcPts val="0"/>
              </a:spcAft>
              <a:buNone/>
            </a:pPr>
            <a:r>
              <a:rPr lang="en" sz="1200">
                <a:solidFill>
                  <a:schemeClr val="dk1"/>
                </a:solidFill>
              </a:rPr>
              <a:t>Predominant natural feature</a:t>
            </a:r>
            <a:endParaRPr sz="1200">
              <a:solidFill>
                <a:schemeClr val="dk1"/>
              </a:solidFill>
            </a:endParaRPr>
          </a:p>
          <a:p>
            <a:pPr marL="0" lvl="0" indent="0" algn="l" rtl="0">
              <a:spcBef>
                <a:spcPts val="0"/>
              </a:spcBef>
              <a:spcAft>
                <a:spcPts val="0"/>
              </a:spcAft>
              <a:buNone/>
            </a:pPr>
            <a:r>
              <a:rPr lang="en" sz="1200">
                <a:solidFill>
                  <a:schemeClr val="dk1"/>
                </a:solidFill>
              </a:rPr>
              <a:t>Supports large pink salmon runs</a:t>
            </a:r>
            <a:endParaRPr sz="1200">
              <a:solidFill>
                <a:schemeClr val="dk1"/>
              </a:solidFill>
            </a:endParaRPr>
          </a:p>
          <a:p>
            <a:pPr marL="0" lvl="0" indent="0" algn="l" rtl="0">
              <a:spcBef>
                <a:spcPts val="0"/>
              </a:spcBef>
              <a:spcAft>
                <a:spcPts val="0"/>
              </a:spcAft>
              <a:buNone/>
            </a:pPr>
            <a:r>
              <a:rPr lang="en" sz="1200">
                <a:solidFill>
                  <a:schemeClr val="dk1"/>
                </a:solidFill>
              </a:rPr>
              <a:t>Home to rainbow trout, Dolly Varden, cut</a:t>
            </a:r>
            <a:endParaRPr sz="200">
              <a:solidFill>
                <a:schemeClr val="dk1"/>
              </a:solidFill>
            </a:endParaRPr>
          </a:p>
        </p:txBody>
      </p:sp>
    </p:spTree>
    <p:extLst>
      <p:ext uri="{BB962C8B-B14F-4D97-AF65-F5344CB8AC3E}">
        <p14:creationId xmlns:p14="http://schemas.microsoft.com/office/powerpoint/2010/main" val="14860490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a:extLst>
            <a:ext uri="{FF2B5EF4-FFF2-40B4-BE49-F238E27FC236}">
              <a16:creationId xmlns:a16="http://schemas.microsoft.com/office/drawing/2014/main" id="{37F77190-65D7-D0A3-C929-4FA66653C6D0}"/>
            </a:ext>
          </a:extLst>
        </p:cNvPr>
        <p:cNvGrpSpPr/>
        <p:nvPr/>
      </p:nvGrpSpPr>
      <p:grpSpPr>
        <a:xfrm>
          <a:off x="0" y="0"/>
          <a:ext cx="0" cy="0"/>
          <a:chOff x="0" y="0"/>
          <a:chExt cx="0" cy="0"/>
        </a:xfrm>
      </p:grpSpPr>
      <p:sp>
        <p:nvSpPr>
          <p:cNvPr id="100" name="Google Shape;100;g2fa5b5300bd_0_1098:notes">
            <a:extLst>
              <a:ext uri="{FF2B5EF4-FFF2-40B4-BE49-F238E27FC236}">
                <a16:creationId xmlns:a16="http://schemas.microsoft.com/office/drawing/2014/main" id="{6DC1153B-0494-6164-E882-F45393E19B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fa5b5300bd_0_1098:notes">
            <a:extLst>
              <a:ext uri="{FF2B5EF4-FFF2-40B4-BE49-F238E27FC236}">
                <a16:creationId xmlns:a16="http://schemas.microsoft.com/office/drawing/2014/main" id="{08CD00A5-D842-52FA-C17A-74106D27C2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rPr>
              <a:t>a.k.a. </a:t>
            </a:r>
            <a:r>
              <a:rPr lang="en" sz="1200">
                <a:solidFill>
                  <a:schemeClr val="dk1"/>
                </a:solidFill>
                <a:highlight>
                  <a:srgbClr val="EEEEEE"/>
                </a:highlight>
              </a:rPr>
              <a:t>Kaasda Héen</a:t>
            </a:r>
            <a:endParaRPr sz="1200">
              <a:solidFill>
                <a:schemeClr val="dk1"/>
              </a:solidFill>
            </a:endParaRPr>
          </a:p>
          <a:p>
            <a:pPr marL="0" lvl="0" indent="0" algn="l" rtl="0">
              <a:spcBef>
                <a:spcPts val="0"/>
              </a:spcBef>
              <a:spcAft>
                <a:spcPts val="0"/>
              </a:spcAft>
              <a:buNone/>
            </a:pPr>
            <a:r>
              <a:rPr lang="en" sz="1200">
                <a:solidFill>
                  <a:schemeClr val="dk1"/>
                </a:solidFill>
              </a:rPr>
              <a:t>Predominant natural feature</a:t>
            </a:r>
            <a:endParaRPr sz="1200">
              <a:solidFill>
                <a:schemeClr val="dk1"/>
              </a:solidFill>
            </a:endParaRPr>
          </a:p>
          <a:p>
            <a:pPr marL="0" lvl="0" indent="0" algn="l" rtl="0">
              <a:spcBef>
                <a:spcPts val="0"/>
              </a:spcBef>
              <a:spcAft>
                <a:spcPts val="0"/>
              </a:spcAft>
              <a:buNone/>
            </a:pPr>
            <a:r>
              <a:rPr lang="en" sz="1200">
                <a:solidFill>
                  <a:schemeClr val="dk1"/>
                </a:solidFill>
              </a:rPr>
              <a:t>Supports large pink salmon runs</a:t>
            </a:r>
            <a:endParaRPr sz="1200">
              <a:solidFill>
                <a:schemeClr val="dk1"/>
              </a:solidFill>
            </a:endParaRPr>
          </a:p>
          <a:p>
            <a:pPr marL="0" lvl="0" indent="0" algn="l" rtl="0">
              <a:spcBef>
                <a:spcPts val="0"/>
              </a:spcBef>
              <a:spcAft>
                <a:spcPts val="0"/>
              </a:spcAft>
              <a:buNone/>
            </a:pPr>
            <a:r>
              <a:rPr lang="en" sz="1200">
                <a:solidFill>
                  <a:schemeClr val="dk1"/>
                </a:solidFill>
              </a:rPr>
              <a:t>Home to rainbow trout, Dolly Varden, cut</a:t>
            </a:r>
            <a:endParaRPr sz="200">
              <a:solidFill>
                <a:schemeClr val="dk1"/>
              </a:solidFill>
            </a:endParaRPr>
          </a:p>
        </p:txBody>
      </p:sp>
    </p:spTree>
    <p:extLst>
      <p:ext uri="{BB962C8B-B14F-4D97-AF65-F5344CB8AC3E}">
        <p14:creationId xmlns:p14="http://schemas.microsoft.com/office/powerpoint/2010/main" val="32423657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fa5b5300bd_0_10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fa5b5300bd_0_10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01A3CAD5-65BC-FBC0-2DBF-0395FD8869F6}"/>
            </a:ext>
          </a:extLst>
        </p:cNvPr>
        <p:cNvGrpSpPr/>
        <p:nvPr/>
      </p:nvGrpSpPr>
      <p:grpSpPr>
        <a:xfrm>
          <a:off x="0" y="0"/>
          <a:ext cx="0" cy="0"/>
          <a:chOff x="0" y="0"/>
          <a:chExt cx="0" cy="0"/>
        </a:xfrm>
      </p:grpSpPr>
      <p:sp>
        <p:nvSpPr>
          <p:cNvPr id="115" name="Google Shape;115;g2fa5b5300bd_0_1091:notes">
            <a:extLst>
              <a:ext uri="{FF2B5EF4-FFF2-40B4-BE49-F238E27FC236}">
                <a16:creationId xmlns:a16="http://schemas.microsoft.com/office/drawing/2014/main" id="{56BB5D8F-C8DE-0F60-0B04-67EA93BE9E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fa5b5300bd_0_1091:notes">
            <a:extLst>
              <a:ext uri="{FF2B5EF4-FFF2-40B4-BE49-F238E27FC236}">
                <a16:creationId xmlns:a16="http://schemas.microsoft.com/office/drawing/2014/main" id="{9FD5219F-73CA-3E5E-AA89-44AF8FBCE2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extLst>
      <p:ext uri="{BB962C8B-B14F-4D97-AF65-F5344CB8AC3E}">
        <p14:creationId xmlns:p14="http://schemas.microsoft.com/office/powerpoint/2010/main" val="37192582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25D84231-A7FD-07DC-9901-027EFC0039AC}"/>
            </a:ext>
          </a:extLst>
        </p:cNvPr>
        <p:cNvGrpSpPr/>
        <p:nvPr/>
      </p:nvGrpSpPr>
      <p:grpSpPr>
        <a:xfrm>
          <a:off x="0" y="0"/>
          <a:ext cx="0" cy="0"/>
          <a:chOff x="0" y="0"/>
          <a:chExt cx="0" cy="0"/>
        </a:xfrm>
      </p:grpSpPr>
      <p:sp>
        <p:nvSpPr>
          <p:cNvPr id="115" name="Google Shape;115;g2fa5b5300bd_0_1091:notes">
            <a:extLst>
              <a:ext uri="{FF2B5EF4-FFF2-40B4-BE49-F238E27FC236}">
                <a16:creationId xmlns:a16="http://schemas.microsoft.com/office/drawing/2014/main" id="{BB0549C1-5C8C-ED88-AA99-0E0F267935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fa5b5300bd_0_1091:notes">
            <a:extLst>
              <a:ext uri="{FF2B5EF4-FFF2-40B4-BE49-F238E27FC236}">
                <a16:creationId xmlns:a16="http://schemas.microsoft.com/office/drawing/2014/main" id="{74526173-6E34-B797-FA42-F0E36B35E4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extLst>
      <p:ext uri="{BB962C8B-B14F-4D97-AF65-F5344CB8AC3E}">
        <p14:creationId xmlns:p14="http://schemas.microsoft.com/office/powerpoint/2010/main" val="1837352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a:extLst>
            <a:ext uri="{FF2B5EF4-FFF2-40B4-BE49-F238E27FC236}">
              <a16:creationId xmlns:a16="http://schemas.microsoft.com/office/drawing/2014/main" id="{920C739A-BEBD-3A31-6D8C-5E789A90DAF3}"/>
            </a:ext>
          </a:extLst>
        </p:cNvPr>
        <p:cNvGrpSpPr/>
        <p:nvPr/>
      </p:nvGrpSpPr>
      <p:grpSpPr>
        <a:xfrm>
          <a:off x="0" y="0"/>
          <a:ext cx="0" cy="0"/>
          <a:chOff x="0" y="0"/>
          <a:chExt cx="0" cy="0"/>
        </a:xfrm>
      </p:grpSpPr>
      <p:sp>
        <p:nvSpPr>
          <p:cNvPr id="63" name="Google Shape;63;g2fa5b5300bd_0_1043:notes">
            <a:extLst>
              <a:ext uri="{FF2B5EF4-FFF2-40B4-BE49-F238E27FC236}">
                <a16:creationId xmlns:a16="http://schemas.microsoft.com/office/drawing/2014/main" id="{ED299A05-BB1E-B519-6C8E-0F06963DD8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fa5b5300bd_0_1043:notes">
            <a:extLst>
              <a:ext uri="{FF2B5EF4-FFF2-40B4-BE49-F238E27FC236}">
                <a16:creationId xmlns:a16="http://schemas.microsoft.com/office/drawing/2014/main" id="{6D988E3E-C133-C93A-AE58-1737DCB4A9C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11844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49B426FB-7B19-04FD-9939-94C3F845CD41}"/>
            </a:ext>
          </a:extLst>
        </p:cNvPr>
        <p:cNvGrpSpPr/>
        <p:nvPr/>
      </p:nvGrpSpPr>
      <p:grpSpPr>
        <a:xfrm>
          <a:off x="0" y="0"/>
          <a:ext cx="0" cy="0"/>
          <a:chOff x="0" y="0"/>
          <a:chExt cx="0" cy="0"/>
        </a:xfrm>
      </p:grpSpPr>
      <p:sp>
        <p:nvSpPr>
          <p:cNvPr id="115" name="Google Shape;115;g2fa5b5300bd_0_1091:notes">
            <a:extLst>
              <a:ext uri="{FF2B5EF4-FFF2-40B4-BE49-F238E27FC236}">
                <a16:creationId xmlns:a16="http://schemas.microsoft.com/office/drawing/2014/main" id="{1C61119F-DB03-B575-4BDD-88C2A3E302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fa5b5300bd_0_1091:notes">
            <a:extLst>
              <a:ext uri="{FF2B5EF4-FFF2-40B4-BE49-F238E27FC236}">
                <a16:creationId xmlns:a16="http://schemas.microsoft.com/office/drawing/2014/main" id="{8916E89D-4EFA-5BA8-0D26-CBAF7AF97FC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extLst>
      <p:ext uri="{BB962C8B-B14F-4D97-AF65-F5344CB8AC3E}">
        <p14:creationId xmlns:p14="http://schemas.microsoft.com/office/powerpoint/2010/main" val="23206574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89ACC7BA-A848-25BC-2F67-0DCE940A239B}"/>
            </a:ext>
          </a:extLst>
        </p:cNvPr>
        <p:cNvGrpSpPr/>
        <p:nvPr/>
      </p:nvGrpSpPr>
      <p:grpSpPr>
        <a:xfrm>
          <a:off x="0" y="0"/>
          <a:ext cx="0" cy="0"/>
          <a:chOff x="0" y="0"/>
          <a:chExt cx="0" cy="0"/>
        </a:xfrm>
      </p:grpSpPr>
      <p:sp>
        <p:nvSpPr>
          <p:cNvPr id="115" name="Google Shape;115;g2fa5b5300bd_0_1091:notes">
            <a:extLst>
              <a:ext uri="{FF2B5EF4-FFF2-40B4-BE49-F238E27FC236}">
                <a16:creationId xmlns:a16="http://schemas.microsoft.com/office/drawing/2014/main" id="{9A7B4B8F-332A-0E67-7167-EEDE2653B7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fa5b5300bd_0_1091:notes">
            <a:extLst>
              <a:ext uri="{FF2B5EF4-FFF2-40B4-BE49-F238E27FC236}">
                <a16:creationId xmlns:a16="http://schemas.microsoft.com/office/drawing/2014/main" id="{69ADABF7-9E1E-20D2-A08F-A7E142EDEF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extLst>
      <p:ext uri="{BB962C8B-B14F-4D97-AF65-F5344CB8AC3E}">
        <p14:creationId xmlns:p14="http://schemas.microsoft.com/office/powerpoint/2010/main" val="21848131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fa5b5300bd_0_1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fa5b5300bd_0_1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fa5b5300bd_0_1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fa5b5300bd_0_1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fa5b5300bd_0_1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fa5b5300bd_0_1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rPr>
              <a:t>Approx. 1,600 feet from hatchery to river mouth</a:t>
            </a:r>
            <a:endParaRPr sz="200">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a:extLst>
            <a:ext uri="{FF2B5EF4-FFF2-40B4-BE49-F238E27FC236}">
              <a16:creationId xmlns:a16="http://schemas.microsoft.com/office/drawing/2014/main" id="{1FC5276C-0A8E-77A1-6DA7-D48599586CF0}"/>
            </a:ext>
          </a:extLst>
        </p:cNvPr>
        <p:cNvGrpSpPr/>
        <p:nvPr/>
      </p:nvGrpSpPr>
      <p:grpSpPr>
        <a:xfrm>
          <a:off x="0" y="0"/>
          <a:ext cx="0" cy="0"/>
          <a:chOff x="0" y="0"/>
          <a:chExt cx="0" cy="0"/>
        </a:xfrm>
      </p:grpSpPr>
      <p:sp>
        <p:nvSpPr>
          <p:cNvPr id="100" name="Google Shape;100;g2fa5b5300bd_0_1098:notes">
            <a:extLst>
              <a:ext uri="{FF2B5EF4-FFF2-40B4-BE49-F238E27FC236}">
                <a16:creationId xmlns:a16="http://schemas.microsoft.com/office/drawing/2014/main" id="{38EB979B-9048-C179-443E-0152669536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fa5b5300bd_0_1098:notes">
            <a:extLst>
              <a:ext uri="{FF2B5EF4-FFF2-40B4-BE49-F238E27FC236}">
                <a16:creationId xmlns:a16="http://schemas.microsoft.com/office/drawing/2014/main" id="{42C79677-A098-E9F3-F537-4CF16A703C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rPr>
              <a:t>a.k.a. </a:t>
            </a:r>
            <a:r>
              <a:rPr lang="en" sz="1200" dirty="0">
                <a:solidFill>
                  <a:schemeClr val="dk1"/>
                </a:solidFill>
                <a:highlight>
                  <a:srgbClr val="EEEEEE"/>
                </a:highlight>
              </a:rPr>
              <a:t>Kaasda Héen</a:t>
            </a:r>
            <a:endParaRPr sz="1200" dirty="0">
              <a:solidFill>
                <a:schemeClr val="dk1"/>
              </a:solidFill>
            </a:endParaRPr>
          </a:p>
          <a:p>
            <a:pPr marL="0" lvl="0" indent="0" algn="l" rtl="0">
              <a:spcBef>
                <a:spcPts val="0"/>
              </a:spcBef>
              <a:spcAft>
                <a:spcPts val="0"/>
              </a:spcAft>
              <a:buNone/>
            </a:pPr>
            <a:r>
              <a:rPr lang="en" sz="1200" dirty="0">
                <a:solidFill>
                  <a:schemeClr val="dk1"/>
                </a:solidFill>
              </a:rPr>
              <a:t>Predominant natural feature</a:t>
            </a:r>
            <a:endParaRPr sz="1200" dirty="0">
              <a:solidFill>
                <a:schemeClr val="dk1"/>
              </a:solidFill>
            </a:endParaRPr>
          </a:p>
          <a:p>
            <a:pPr marL="0" lvl="0" indent="0" algn="l" rtl="0">
              <a:spcBef>
                <a:spcPts val="0"/>
              </a:spcBef>
              <a:spcAft>
                <a:spcPts val="0"/>
              </a:spcAft>
              <a:buNone/>
            </a:pPr>
            <a:r>
              <a:rPr lang="en" sz="1200" dirty="0">
                <a:solidFill>
                  <a:schemeClr val="dk1"/>
                </a:solidFill>
              </a:rPr>
              <a:t>Supports large pink salmon runs</a:t>
            </a:r>
            <a:endParaRPr sz="1200" dirty="0">
              <a:solidFill>
                <a:schemeClr val="dk1"/>
              </a:solidFill>
            </a:endParaRPr>
          </a:p>
          <a:p>
            <a:pPr marL="0" lvl="0" indent="0" algn="l" rtl="0">
              <a:spcBef>
                <a:spcPts val="0"/>
              </a:spcBef>
              <a:spcAft>
                <a:spcPts val="0"/>
              </a:spcAft>
              <a:buNone/>
            </a:pPr>
            <a:r>
              <a:rPr lang="en" sz="1200" dirty="0">
                <a:solidFill>
                  <a:schemeClr val="dk1"/>
                </a:solidFill>
              </a:rPr>
              <a:t>Home to rainbow trout, Dolly Varden, cut</a:t>
            </a:r>
            <a:endParaRPr sz="200" dirty="0">
              <a:solidFill>
                <a:schemeClr val="dk1"/>
              </a:solidFill>
            </a:endParaRPr>
          </a:p>
        </p:txBody>
      </p:sp>
    </p:spTree>
    <p:extLst>
      <p:ext uri="{BB962C8B-B14F-4D97-AF65-F5344CB8AC3E}">
        <p14:creationId xmlns:p14="http://schemas.microsoft.com/office/powerpoint/2010/main" val="28769169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0b8bd174b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0b8bd174ba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57EE219E-F67B-94DC-BF1F-F684236B7DA6}"/>
            </a:ext>
          </a:extLst>
        </p:cNvPr>
        <p:cNvGrpSpPr/>
        <p:nvPr/>
      </p:nvGrpSpPr>
      <p:grpSpPr>
        <a:xfrm>
          <a:off x="0" y="0"/>
          <a:ext cx="0" cy="0"/>
          <a:chOff x="0" y="0"/>
          <a:chExt cx="0" cy="0"/>
        </a:xfrm>
      </p:grpSpPr>
      <p:sp>
        <p:nvSpPr>
          <p:cNvPr id="107" name="Google Shape;107;g30b8bd174ba_0_23:notes">
            <a:extLst>
              <a:ext uri="{FF2B5EF4-FFF2-40B4-BE49-F238E27FC236}">
                <a16:creationId xmlns:a16="http://schemas.microsoft.com/office/drawing/2014/main" id="{6CD90317-A7D8-2CFC-F4D5-B71A23EABC3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0b8bd174ba_0_23:notes">
            <a:extLst>
              <a:ext uri="{FF2B5EF4-FFF2-40B4-BE49-F238E27FC236}">
                <a16:creationId xmlns:a16="http://schemas.microsoft.com/office/drawing/2014/main" id="{15538244-079D-0B61-2DC9-A66CE62A98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extLst>
      <p:ext uri="{BB962C8B-B14F-4D97-AF65-F5344CB8AC3E}">
        <p14:creationId xmlns:p14="http://schemas.microsoft.com/office/powerpoint/2010/main" val="1126195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9C7B1950-FF11-D49E-E9A4-F09A193EC8C0}"/>
            </a:ext>
          </a:extLst>
        </p:cNvPr>
        <p:cNvGrpSpPr/>
        <p:nvPr/>
      </p:nvGrpSpPr>
      <p:grpSpPr>
        <a:xfrm>
          <a:off x="0" y="0"/>
          <a:ext cx="0" cy="0"/>
          <a:chOff x="0" y="0"/>
          <a:chExt cx="0" cy="0"/>
        </a:xfrm>
      </p:grpSpPr>
      <p:sp>
        <p:nvSpPr>
          <p:cNvPr id="107" name="Google Shape;107;g30b8bd174ba_0_23:notes">
            <a:extLst>
              <a:ext uri="{FF2B5EF4-FFF2-40B4-BE49-F238E27FC236}">
                <a16:creationId xmlns:a16="http://schemas.microsoft.com/office/drawing/2014/main" id="{255A9133-5E44-DCD8-60D6-BFE23BE25C6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0b8bd174ba_0_23:notes">
            <a:extLst>
              <a:ext uri="{FF2B5EF4-FFF2-40B4-BE49-F238E27FC236}">
                <a16:creationId xmlns:a16="http://schemas.microsoft.com/office/drawing/2014/main" id="{15C67AAD-B3F8-E6B4-E827-74E8A9B4E9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extLst>
      <p:ext uri="{BB962C8B-B14F-4D97-AF65-F5344CB8AC3E}">
        <p14:creationId xmlns:p14="http://schemas.microsoft.com/office/powerpoint/2010/main" val="35950098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5370F399-42D8-C945-7E14-4E08DEE54BEA}"/>
            </a:ext>
          </a:extLst>
        </p:cNvPr>
        <p:cNvGrpSpPr/>
        <p:nvPr/>
      </p:nvGrpSpPr>
      <p:grpSpPr>
        <a:xfrm>
          <a:off x="0" y="0"/>
          <a:ext cx="0" cy="0"/>
          <a:chOff x="0" y="0"/>
          <a:chExt cx="0" cy="0"/>
        </a:xfrm>
      </p:grpSpPr>
      <p:sp>
        <p:nvSpPr>
          <p:cNvPr id="107" name="Google Shape;107;g30b8bd174ba_0_23:notes">
            <a:extLst>
              <a:ext uri="{FF2B5EF4-FFF2-40B4-BE49-F238E27FC236}">
                <a16:creationId xmlns:a16="http://schemas.microsoft.com/office/drawing/2014/main" id="{06ED9E9C-08C1-33C0-6999-31AABA6BC3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0b8bd174ba_0_23:notes">
            <a:extLst>
              <a:ext uri="{FF2B5EF4-FFF2-40B4-BE49-F238E27FC236}">
                <a16:creationId xmlns:a16="http://schemas.microsoft.com/office/drawing/2014/main" id="{66C02101-40F9-B8A8-0EC9-76FF5FB2F56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extLst>
      <p:ext uri="{BB962C8B-B14F-4D97-AF65-F5344CB8AC3E}">
        <p14:creationId xmlns:p14="http://schemas.microsoft.com/office/powerpoint/2010/main" val="2131351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a:extLst>
            <a:ext uri="{FF2B5EF4-FFF2-40B4-BE49-F238E27FC236}">
              <a16:creationId xmlns:a16="http://schemas.microsoft.com/office/drawing/2014/main" id="{C6D3A4D9-2311-9D7D-6713-56046CBDE049}"/>
            </a:ext>
          </a:extLst>
        </p:cNvPr>
        <p:cNvGrpSpPr/>
        <p:nvPr/>
      </p:nvGrpSpPr>
      <p:grpSpPr>
        <a:xfrm>
          <a:off x="0" y="0"/>
          <a:ext cx="0" cy="0"/>
          <a:chOff x="0" y="0"/>
          <a:chExt cx="0" cy="0"/>
        </a:xfrm>
      </p:grpSpPr>
      <p:sp>
        <p:nvSpPr>
          <p:cNvPr id="71" name="Google Shape;71;g2fa5b5300bd_0_1050:notes">
            <a:extLst>
              <a:ext uri="{FF2B5EF4-FFF2-40B4-BE49-F238E27FC236}">
                <a16:creationId xmlns:a16="http://schemas.microsoft.com/office/drawing/2014/main" id="{9681C157-694A-E8CA-F437-6EBFF238C4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fa5b5300bd_0_1050:notes">
            <a:extLst>
              <a:ext uri="{FF2B5EF4-FFF2-40B4-BE49-F238E27FC236}">
                <a16:creationId xmlns:a16="http://schemas.microsoft.com/office/drawing/2014/main" id="{D32AB9F1-574F-3BB5-EDD3-FFC8691FBD6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52089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fa5b5300bd_0_10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fa5b5300bd_0_1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a:extLst>
            <a:ext uri="{FF2B5EF4-FFF2-40B4-BE49-F238E27FC236}">
              <a16:creationId xmlns:a16="http://schemas.microsoft.com/office/drawing/2014/main" id="{0243EDA8-7083-472C-85AA-0CFB1FDA2EE3}"/>
            </a:ext>
          </a:extLst>
        </p:cNvPr>
        <p:cNvGrpSpPr/>
        <p:nvPr/>
      </p:nvGrpSpPr>
      <p:grpSpPr>
        <a:xfrm>
          <a:off x="0" y="0"/>
          <a:ext cx="0" cy="0"/>
          <a:chOff x="0" y="0"/>
          <a:chExt cx="0" cy="0"/>
        </a:xfrm>
      </p:grpSpPr>
      <p:sp>
        <p:nvSpPr>
          <p:cNvPr id="143" name="Google Shape;143;g2fa5b5300bd_0_1127:notes">
            <a:extLst>
              <a:ext uri="{FF2B5EF4-FFF2-40B4-BE49-F238E27FC236}">
                <a16:creationId xmlns:a16="http://schemas.microsoft.com/office/drawing/2014/main" id="{CA6EA3A8-CDCE-604A-7A99-5AAFB37865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fa5b5300bd_0_1127:notes">
            <a:extLst>
              <a:ext uri="{FF2B5EF4-FFF2-40B4-BE49-F238E27FC236}">
                <a16:creationId xmlns:a16="http://schemas.microsoft.com/office/drawing/2014/main" id="{957E98DB-721E-DFF5-4539-4FB9C73B3DB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extLst>
      <p:ext uri="{BB962C8B-B14F-4D97-AF65-F5344CB8AC3E}">
        <p14:creationId xmlns:p14="http://schemas.microsoft.com/office/powerpoint/2010/main" val="40308846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a:extLst>
            <a:ext uri="{FF2B5EF4-FFF2-40B4-BE49-F238E27FC236}">
              <a16:creationId xmlns:a16="http://schemas.microsoft.com/office/drawing/2014/main" id="{7118CFF7-90D6-6880-3FA1-63ACBBE8D6AE}"/>
            </a:ext>
          </a:extLst>
        </p:cNvPr>
        <p:cNvGrpSpPr/>
        <p:nvPr/>
      </p:nvGrpSpPr>
      <p:grpSpPr>
        <a:xfrm>
          <a:off x="0" y="0"/>
          <a:ext cx="0" cy="0"/>
          <a:chOff x="0" y="0"/>
          <a:chExt cx="0" cy="0"/>
        </a:xfrm>
      </p:grpSpPr>
      <p:sp>
        <p:nvSpPr>
          <p:cNvPr id="143" name="Google Shape;143;g2fa5b5300bd_0_1127:notes">
            <a:extLst>
              <a:ext uri="{FF2B5EF4-FFF2-40B4-BE49-F238E27FC236}">
                <a16:creationId xmlns:a16="http://schemas.microsoft.com/office/drawing/2014/main" id="{765CBC76-9904-EDEA-E2D3-2E5530856B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fa5b5300bd_0_1127:notes">
            <a:extLst>
              <a:ext uri="{FF2B5EF4-FFF2-40B4-BE49-F238E27FC236}">
                <a16:creationId xmlns:a16="http://schemas.microsoft.com/office/drawing/2014/main" id="{4CE5FF56-D770-D690-5271-EB92C82C36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extLst>
      <p:ext uri="{BB962C8B-B14F-4D97-AF65-F5344CB8AC3E}">
        <p14:creationId xmlns:p14="http://schemas.microsoft.com/office/powerpoint/2010/main" val="23926719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a:extLst>
            <a:ext uri="{FF2B5EF4-FFF2-40B4-BE49-F238E27FC236}">
              <a16:creationId xmlns:a16="http://schemas.microsoft.com/office/drawing/2014/main" id="{1D91F938-0272-A3ED-C4CE-4268CC91248A}"/>
            </a:ext>
          </a:extLst>
        </p:cNvPr>
        <p:cNvGrpSpPr/>
        <p:nvPr/>
      </p:nvGrpSpPr>
      <p:grpSpPr>
        <a:xfrm>
          <a:off x="0" y="0"/>
          <a:ext cx="0" cy="0"/>
          <a:chOff x="0" y="0"/>
          <a:chExt cx="0" cy="0"/>
        </a:xfrm>
      </p:grpSpPr>
      <p:sp>
        <p:nvSpPr>
          <p:cNvPr id="143" name="Google Shape;143;g2fa5b5300bd_0_1127:notes">
            <a:extLst>
              <a:ext uri="{FF2B5EF4-FFF2-40B4-BE49-F238E27FC236}">
                <a16:creationId xmlns:a16="http://schemas.microsoft.com/office/drawing/2014/main" id="{50FDD253-E3A0-ECB3-D34E-ADF96241D3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fa5b5300bd_0_1127:notes">
            <a:extLst>
              <a:ext uri="{FF2B5EF4-FFF2-40B4-BE49-F238E27FC236}">
                <a16:creationId xmlns:a16="http://schemas.microsoft.com/office/drawing/2014/main" id="{C49A3675-6812-E780-79AD-592C9D3F8B7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extLst>
      <p:ext uri="{BB962C8B-B14F-4D97-AF65-F5344CB8AC3E}">
        <p14:creationId xmlns:p14="http://schemas.microsoft.com/office/powerpoint/2010/main" val="6746882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a:extLst>
            <a:ext uri="{FF2B5EF4-FFF2-40B4-BE49-F238E27FC236}">
              <a16:creationId xmlns:a16="http://schemas.microsoft.com/office/drawing/2014/main" id="{1E8A0C0B-33AD-1130-180C-9985DFD3FA1E}"/>
            </a:ext>
          </a:extLst>
        </p:cNvPr>
        <p:cNvGrpSpPr/>
        <p:nvPr/>
      </p:nvGrpSpPr>
      <p:grpSpPr>
        <a:xfrm>
          <a:off x="0" y="0"/>
          <a:ext cx="0" cy="0"/>
          <a:chOff x="0" y="0"/>
          <a:chExt cx="0" cy="0"/>
        </a:xfrm>
      </p:grpSpPr>
      <p:sp>
        <p:nvSpPr>
          <p:cNvPr id="63" name="Google Shape;63;g2fa5b5300bd_0_1043:notes">
            <a:extLst>
              <a:ext uri="{FF2B5EF4-FFF2-40B4-BE49-F238E27FC236}">
                <a16:creationId xmlns:a16="http://schemas.microsoft.com/office/drawing/2014/main" id="{D0756602-06D3-DBB0-C13D-5E5E51C51A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fa5b5300bd_0_1043:notes">
            <a:extLst>
              <a:ext uri="{FF2B5EF4-FFF2-40B4-BE49-F238E27FC236}">
                <a16:creationId xmlns:a16="http://schemas.microsoft.com/office/drawing/2014/main" id="{D2A3C16C-390A-C454-C906-DB7E23FAF4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84782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fa5b5300bd_0_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fa5b5300bd_0_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fa5b5300bd_0_1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fa5b5300bd_0_1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fa5b5300bd_0_1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fa5b5300bd_0_1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fa5b5300bd_0_1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fa5b5300bd_0_1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fa5b5300bd_0_1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fa5b5300bd_0_1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a:extLst>
            <a:ext uri="{FF2B5EF4-FFF2-40B4-BE49-F238E27FC236}">
              <a16:creationId xmlns:a16="http://schemas.microsoft.com/office/drawing/2014/main" id="{AC951F93-D5F5-F2D6-146B-1172528ED31B}"/>
            </a:ext>
          </a:extLst>
        </p:cNvPr>
        <p:cNvGrpSpPr/>
        <p:nvPr/>
      </p:nvGrpSpPr>
      <p:grpSpPr>
        <a:xfrm>
          <a:off x="0" y="0"/>
          <a:ext cx="0" cy="0"/>
          <a:chOff x="0" y="0"/>
          <a:chExt cx="0" cy="0"/>
        </a:xfrm>
      </p:grpSpPr>
      <p:sp>
        <p:nvSpPr>
          <p:cNvPr id="71" name="Google Shape;71;g2fa5b5300bd_0_1050:notes">
            <a:extLst>
              <a:ext uri="{FF2B5EF4-FFF2-40B4-BE49-F238E27FC236}">
                <a16:creationId xmlns:a16="http://schemas.microsoft.com/office/drawing/2014/main" id="{6E2C8E0C-FED2-D541-46F8-19A04AA800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fa5b5300bd_0_1050:notes">
            <a:extLst>
              <a:ext uri="{FF2B5EF4-FFF2-40B4-BE49-F238E27FC236}">
                <a16:creationId xmlns:a16="http://schemas.microsoft.com/office/drawing/2014/main" id="{AB667CC4-912C-B36C-6649-12E729408A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342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fa7a581eb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fa7a581eb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813B2C55-EBE5-0FCB-5AEA-DE6732F679EF}"/>
            </a:ext>
          </a:extLst>
        </p:cNvPr>
        <p:cNvGrpSpPr/>
        <p:nvPr/>
      </p:nvGrpSpPr>
      <p:grpSpPr>
        <a:xfrm>
          <a:off x="0" y="0"/>
          <a:ext cx="0" cy="0"/>
          <a:chOff x="0" y="0"/>
          <a:chExt cx="0" cy="0"/>
        </a:xfrm>
      </p:grpSpPr>
      <p:sp>
        <p:nvSpPr>
          <p:cNvPr id="188" name="Google Shape;188;g30b302b6257_0_0:notes">
            <a:extLst>
              <a:ext uri="{FF2B5EF4-FFF2-40B4-BE49-F238E27FC236}">
                <a16:creationId xmlns:a16="http://schemas.microsoft.com/office/drawing/2014/main" id="{9C76D98E-99B3-E093-123D-0684D2E161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30b302b6257_0_0:notes">
            <a:extLst>
              <a:ext uri="{FF2B5EF4-FFF2-40B4-BE49-F238E27FC236}">
                <a16:creationId xmlns:a16="http://schemas.microsoft.com/office/drawing/2014/main" id="{32242AA4-3047-C276-F863-B3DECB80566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extLst>
      <p:ext uri="{BB962C8B-B14F-4D97-AF65-F5344CB8AC3E}">
        <p14:creationId xmlns:p14="http://schemas.microsoft.com/office/powerpoint/2010/main" val="36942139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fa7a581eb3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fa7a581eb3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rPr>
              <a:t>Low variance but still comparable to natural index streams</a:t>
            </a:r>
            <a:endParaRPr sz="1200">
              <a:solidFill>
                <a:schemeClr val="dk1"/>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fa7a581eb3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fa7a581eb3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0b8bd174b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0b8bd174b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0b8bd174b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0b8bd174b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D9B0BA0A-0791-58CA-2EE7-189D9355C729}"/>
            </a:ext>
          </a:extLst>
        </p:cNvPr>
        <p:cNvGrpSpPr/>
        <p:nvPr/>
      </p:nvGrpSpPr>
      <p:grpSpPr>
        <a:xfrm>
          <a:off x="0" y="0"/>
          <a:ext cx="0" cy="0"/>
          <a:chOff x="0" y="0"/>
          <a:chExt cx="0" cy="0"/>
        </a:xfrm>
      </p:grpSpPr>
      <p:sp>
        <p:nvSpPr>
          <p:cNvPr id="218" name="Google Shape;218;g30b8bd174ba_0_15:notes">
            <a:extLst>
              <a:ext uri="{FF2B5EF4-FFF2-40B4-BE49-F238E27FC236}">
                <a16:creationId xmlns:a16="http://schemas.microsoft.com/office/drawing/2014/main" id="{C6FF76CE-38B9-45C5-A280-8192540116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0b8bd174ba_0_15:notes">
            <a:extLst>
              <a:ext uri="{FF2B5EF4-FFF2-40B4-BE49-F238E27FC236}">
                <a16:creationId xmlns:a16="http://schemas.microsoft.com/office/drawing/2014/main" id="{025FD6D7-AAA4-9EFD-DF31-A6B9AF5D3D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95541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7254B536-50C1-BEEF-E674-AE3A3F6A8E1C}"/>
            </a:ext>
          </a:extLst>
        </p:cNvPr>
        <p:cNvGrpSpPr/>
        <p:nvPr/>
      </p:nvGrpSpPr>
      <p:grpSpPr>
        <a:xfrm>
          <a:off x="0" y="0"/>
          <a:ext cx="0" cy="0"/>
          <a:chOff x="0" y="0"/>
          <a:chExt cx="0" cy="0"/>
        </a:xfrm>
      </p:grpSpPr>
      <p:sp>
        <p:nvSpPr>
          <p:cNvPr id="218" name="Google Shape;218;g30b8bd174ba_0_15:notes">
            <a:extLst>
              <a:ext uri="{FF2B5EF4-FFF2-40B4-BE49-F238E27FC236}">
                <a16:creationId xmlns:a16="http://schemas.microsoft.com/office/drawing/2014/main" id="{85A4B61C-0DBB-A477-F585-C50CC958B8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0b8bd174ba_0_15:notes">
            <a:extLst>
              <a:ext uri="{FF2B5EF4-FFF2-40B4-BE49-F238E27FC236}">
                <a16:creationId xmlns:a16="http://schemas.microsoft.com/office/drawing/2014/main" id="{3EF3BE2A-5CD5-26A4-EEAC-0B63C90B8D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37433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62033234-0BBD-26FD-EE07-608E6959CEAB}"/>
            </a:ext>
          </a:extLst>
        </p:cNvPr>
        <p:cNvGrpSpPr/>
        <p:nvPr/>
      </p:nvGrpSpPr>
      <p:grpSpPr>
        <a:xfrm>
          <a:off x="0" y="0"/>
          <a:ext cx="0" cy="0"/>
          <a:chOff x="0" y="0"/>
          <a:chExt cx="0" cy="0"/>
        </a:xfrm>
      </p:grpSpPr>
      <p:sp>
        <p:nvSpPr>
          <p:cNvPr id="218" name="Google Shape;218;g30b8bd174ba_0_15:notes">
            <a:extLst>
              <a:ext uri="{FF2B5EF4-FFF2-40B4-BE49-F238E27FC236}">
                <a16:creationId xmlns:a16="http://schemas.microsoft.com/office/drawing/2014/main" id="{2FFF671C-F894-3C27-98C0-5870ED9024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0b8bd174ba_0_15:notes">
            <a:extLst>
              <a:ext uri="{FF2B5EF4-FFF2-40B4-BE49-F238E27FC236}">
                <a16:creationId xmlns:a16="http://schemas.microsoft.com/office/drawing/2014/main" id="{0C653CF3-8E68-D103-864F-D4AB6A9F1A5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63051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A6434629-CAE8-8791-CE51-9A9393DAE946}"/>
            </a:ext>
          </a:extLst>
        </p:cNvPr>
        <p:cNvGrpSpPr/>
        <p:nvPr/>
      </p:nvGrpSpPr>
      <p:grpSpPr>
        <a:xfrm>
          <a:off x="0" y="0"/>
          <a:ext cx="0" cy="0"/>
          <a:chOff x="0" y="0"/>
          <a:chExt cx="0" cy="0"/>
        </a:xfrm>
      </p:grpSpPr>
      <p:sp>
        <p:nvSpPr>
          <p:cNvPr id="218" name="Google Shape;218;g30b8bd174ba_0_15:notes">
            <a:extLst>
              <a:ext uri="{FF2B5EF4-FFF2-40B4-BE49-F238E27FC236}">
                <a16:creationId xmlns:a16="http://schemas.microsoft.com/office/drawing/2014/main" id="{C73E587A-5F28-9226-644D-9E47719DA8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0b8bd174ba_0_15:notes">
            <a:extLst>
              <a:ext uri="{FF2B5EF4-FFF2-40B4-BE49-F238E27FC236}">
                <a16:creationId xmlns:a16="http://schemas.microsoft.com/office/drawing/2014/main" id="{318CF4EC-5050-0D38-5FEE-4996893349D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5493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a:extLst>
            <a:ext uri="{FF2B5EF4-FFF2-40B4-BE49-F238E27FC236}">
              <a16:creationId xmlns:a16="http://schemas.microsoft.com/office/drawing/2014/main" id="{010FCEAE-818E-57F8-6BF8-AC18DAB81B3E}"/>
            </a:ext>
          </a:extLst>
        </p:cNvPr>
        <p:cNvGrpSpPr/>
        <p:nvPr/>
      </p:nvGrpSpPr>
      <p:grpSpPr>
        <a:xfrm>
          <a:off x="0" y="0"/>
          <a:ext cx="0" cy="0"/>
          <a:chOff x="0" y="0"/>
          <a:chExt cx="0" cy="0"/>
        </a:xfrm>
      </p:grpSpPr>
      <p:sp>
        <p:nvSpPr>
          <p:cNvPr id="71" name="Google Shape;71;g2fa5b5300bd_0_1050:notes">
            <a:extLst>
              <a:ext uri="{FF2B5EF4-FFF2-40B4-BE49-F238E27FC236}">
                <a16:creationId xmlns:a16="http://schemas.microsoft.com/office/drawing/2014/main" id="{9C046ECE-04D3-A0A6-DBBE-8D482DADC2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fa5b5300bd_0_1050:notes">
            <a:extLst>
              <a:ext uri="{FF2B5EF4-FFF2-40B4-BE49-F238E27FC236}">
                <a16:creationId xmlns:a16="http://schemas.microsoft.com/office/drawing/2014/main" id="{4868496A-4773-B9B5-4A24-CAE348DF827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39386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fa7a581eb3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fa7a581eb3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fa7a581eb3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2fa7a581eb3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a:extLst>
            <a:ext uri="{FF2B5EF4-FFF2-40B4-BE49-F238E27FC236}">
              <a16:creationId xmlns:a16="http://schemas.microsoft.com/office/drawing/2014/main" id="{3748BEF7-C73A-5A1F-18A5-7D275FAF48DA}"/>
            </a:ext>
          </a:extLst>
        </p:cNvPr>
        <p:cNvGrpSpPr/>
        <p:nvPr/>
      </p:nvGrpSpPr>
      <p:grpSpPr>
        <a:xfrm>
          <a:off x="0" y="0"/>
          <a:ext cx="0" cy="0"/>
          <a:chOff x="0" y="0"/>
          <a:chExt cx="0" cy="0"/>
        </a:xfrm>
      </p:grpSpPr>
      <p:sp>
        <p:nvSpPr>
          <p:cNvPr id="71" name="Google Shape;71;g2fa5b5300bd_0_1050:notes">
            <a:extLst>
              <a:ext uri="{FF2B5EF4-FFF2-40B4-BE49-F238E27FC236}">
                <a16:creationId xmlns:a16="http://schemas.microsoft.com/office/drawing/2014/main" id="{BB5A7BCE-C6C8-45FA-F585-8126851CCB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fa5b5300bd_0_1050:notes">
            <a:extLst>
              <a:ext uri="{FF2B5EF4-FFF2-40B4-BE49-F238E27FC236}">
                <a16:creationId xmlns:a16="http://schemas.microsoft.com/office/drawing/2014/main" id="{CAC80D25-B92F-4BD0-57E9-6C4F4B3751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7922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a:extLst>
            <a:ext uri="{FF2B5EF4-FFF2-40B4-BE49-F238E27FC236}">
              <a16:creationId xmlns:a16="http://schemas.microsoft.com/office/drawing/2014/main" id="{F86C30DC-6DC7-EA05-2334-F7B81CBAB43F}"/>
            </a:ext>
          </a:extLst>
        </p:cNvPr>
        <p:cNvGrpSpPr/>
        <p:nvPr/>
      </p:nvGrpSpPr>
      <p:grpSpPr>
        <a:xfrm>
          <a:off x="0" y="0"/>
          <a:ext cx="0" cy="0"/>
          <a:chOff x="0" y="0"/>
          <a:chExt cx="0" cy="0"/>
        </a:xfrm>
      </p:grpSpPr>
      <p:sp>
        <p:nvSpPr>
          <p:cNvPr id="71" name="Google Shape;71;g2fa5b5300bd_0_1050:notes">
            <a:extLst>
              <a:ext uri="{FF2B5EF4-FFF2-40B4-BE49-F238E27FC236}">
                <a16:creationId xmlns:a16="http://schemas.microsoft.com/office/drawing/2014/main" id="{1B006745-A758-AF7E-4CA7-07FD99F063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fa5b5300bd_0_1050:notes">
            <a:extLst>
              <a:ext uri="{FF2B5EF4-FFF2-40B4-BE49-F238E27FC236}">
                <a16:creationId xmlns:a16="http://schemas.microsoft.com/office/drawing/2014/main" id="{08782AC9-E2EB-44F4-DF06-BB9821A53D5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80722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fa5b5300bd_0_10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fa5b5300bd_0_10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jpg"/></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jpg"/></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jpg"/></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jp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jpg"/></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15.jpg"/></Relationships>
</file>

<file path=ppt/slides/_rels/slide4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15.jpg"/></Relationships>
</file>

<file path=ppt/slides/_rels/slide4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15.jpg"/></Relationships>
</file>

<file path=ppt/slides/_rels/slide4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4.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0.jpg"/></Relationships>
</file>

<file path=ppt/slides/_rels/slide4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4.xml"/><Relationship Id="rId1" Type="http://schemas.openxmlformats.org/officeDocument/2006/relationships/slideLayout" Target="../slideLayouts/slideLayout4.xml"/><Relationship Id="rId5" Type="http://schemas.openxmlformats.org/officeDocument/2006/relationships/image" Target="../media/image21.jpg"/><Relationship Id="rId4" Type="http://schemas.openxmlformats.org/officeDocument/2006/relationships/image" Target="../media/image22.jp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jfif"/><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0" y="744575"/>
            <a:ext cx="91440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800" dirty="0"/>
              <a:t>Too much of a good thing?</a:t>
            </a:r>
            <a:endParaRPr sz="5800" dirty="0"/>
          </a:p>
        </p:txBody>
      </p:sp>
      <p:sp>
        <p:nvSpPr>
          <p:cNvPr id="55" name="Google Shape;55;p13"/>
          <p:cNvSpPr txBox="1">
            <a:spLocks noGrp="1"/>
          </p:cNvSpPr>
          <p:nvPr>
            <p:ph type="subTitle" idx="1"/>
          </p:nvPr>
        </p:nvSpPr>
        <p:spPr>
          <a:xfrm>
            <a:off x="311700" y="310967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3200" dirty="0">
                <a:solidFill>
                  <a:schemeClr val="dk1"/>
                </a:solidFill>
              </a:rPr>
              <a:t>Pink Salmon abundance in the Indian River</a:t>
            </a:r>
            <a:endParaRPr sz="3200" dirty="0">
              <a:solidFill>
                <a:schemeClr val="dk1"/>
              </a:solidFill>
            </a:endParaRPr>
          </a:p>
        </p:txBody>
      </p:sp>
      <p:sp>
        <p:nvSpPr>
          <p:cNvPr id="56" name="Google Shape;56;p13"/>
          <p:cNvSpPr txBox="1">
            <a:spLocks noGrp="1"/>
          </p:cNvSpPr>
          <p:nvPr>
            <p:ph type="subTitle" idx="1"/>
          </p:nvPr>
        </p:nvSpPr>
        <p:spPr>
          <a:xfrm>
            <a:off x="594375" y="3663063"/>
            <a:ext cx="8123100" cy="630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a:solidFill>
                  <a:schemeClr val="dk1"/>
                </a:solidFill>
              </a:rPr>
              <a:t>Brian McGreal</a:t>
            </a:r>
            <a:endParaRPr sz="24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CC79778D-9626-FF3B-74AC-0EB2B470962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76F06B4-91D7-219D-B093-4EEC12C095BD}"/>
              </a:ext>
            </a:extLst>
          </p:cNvPr>
          <p:cNvPicPr>
            <a:picLocks noChangeAspect="1"/>
          </p:cNvPicPr>
          <p:nvPr/>
        </p:nvPicPr>
        <p:blipFill>
          <a:blip r:embed="rId3"/>
          <a:stretch>
            <a:fillRect/>
          </a:stretch>
        </p:blipFill>
        <p:spPr>
          <a:xfrm>
            <a:off x="0" y="-594946"/>
            <a:ext cx="9144000" cy="6477000"/>
          </a:xfrm>
          <a:prstGeom prst="rect">
            <a:avLst/>
          </a:prstGeom>
        </p:spPr>
      </p:pic>
      <p:sp>
        <p:nvSpPr>
          <p:cNvPr id="74" name="Google Shape;74;p16">
            <a:extLst>
              <a:ext uri="{FF2B5EF4-FFF2-40B4-BE49-F238E27FC236}">
                <a16:creationId xmlns:a16="http://schemas.microsoft.com/office/drawing/2014/main" id="{A3391B50-0D9B-13F9-2497-6E69610CD838}"/>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chemeClr val="bg1"/>
                </a:solidFill>
              </a:rPr>
              <a:t>Hyperabundance of Endemic Species</a:t>
            </a:r>
            <a:endParaRPr sz="3200" dirty="0">
              <a:solidFill>
                <a:schemeClr val="bg1"/>
              </a:solidFill>
            </a:endParaRPr>
          </a:p>
        </p:txBody>
      </p:sp>
      <p:sp>
        <p:nvSpPr>
          <p:cNvPr id="7" name="Rectangle 6">
            <a:extLst>
              <a:ext uri="{FF2B5EF4-FFF2-40B4-BE49-F238E27FC236}">
                <a16:creationId xmlns:a16="http://schemas.microsoft.com/office/drawing/2014/main" id="{363B4E46-6F28-0C39-5CDE-04F3ED1B7691}"/>
              </a:ext>
            </a:extLst>
          </p:cNvPr>
          <p:cNvSpPr/>
          <p:nvPr/>
        </p:nvSpPr>
        <p:spPr>
          <a:xfrm>
            <a:off x="311700" y="1207608"/>
            <a:ext cx="4035669" cy="3490867"/>
          </a:xfrm>
          <a:prstGeom prst="rect">
            <a:avLst/>
          </a:prstGeom>
          <a:solidFill>
            <a:schemeClr val="tx1">
              <a:alpha val="51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Google Shape;75;p16">
            <a:extLst>
              <a:ext uri="{FF2B5EF4-FFF2-40B4-BE49-F238E27FC236}">
                <a16:creationId xmlns:a16="http://schemas.microsoft.com/office/drawing/2014/main" id="{B7E6F5B1-C979-B3E2-F221-7582108F4DE6}"/>
              </a:ext>
            </a:extLst>
          </p:cNvPr>
          <p:cNvSpPr txBox="1">
            <a:spLocks noGrp="1"/>
          </p:cNvSpPr>
          <p:nvPr>
            <p:ph type="body" idx="1"/>
          </p:nvPr>
        </p:nvSpPr>
        <p:spPr>
          <a:xfrm>
            <a:off x="311700" y="1207608"/>
            <a:ext cx="4005323" cy="3416400"/>
          </a:xfrm>
          <a:prstGeom prst="rect">
            <a:avLst/>
          </a:prstGeom>
        </p:spPr>
        <p:txBody>
          <a:bodyPr spcFirstLastPara="1" wrap="square" lIns="91425" tIns="91425" rIns="91425" bIns="91425" anchor="t" anchorCtr="0">
            <a:normAutofit/>
          </a:bodyPr>
          <a:lstStyle/>
          <a:p>
            <a:pPr marL="0" indent="0">
              <a:buNone/>
            </a:pPr>
            <a:r>
              <a:rPr lang="en" sz="2400" u="sng" dirty="0">
                <a:solidFill>
                  <a:schemeClr val="bg1"/>
                </a:solidFill>
              </a:rPr>
              <a:t>Sea Urchins</a:t>
            </a:r>
          </a:p>
        </p:txBody>
      </p:sp>
      <p:pic>
        <p:nvPicPr>
          <p:cNvPr id="77" name="Google Shape;77;p16">
            <a:extLst>
              <a:ext uri="{FF2B5EF4-FFF2-40B4-BE49-F238E27FC236}">
                <a16:creationId xmlns:a16="http://schemas.microsoft.com/office/drawing/2014/main" id="{5FD4D998-FA21-1308-1867-355798998AFB}"/>
              </a:ext>
            </a:extLst>
          </p:cNvPr>
          <p:cNvPicPr preferRelativeResize="0"/>
          <p:nvPr/>
        </p:nvPicPr>
        <p:blipFill>
          <a:blip r:embed="rId4">
            <a:alphaModFix/>
          </a:blip>
          <a:stretch>
            <a:fillRect/>
          </a:stretch>
        </p:blipFill>
        <p:spPr>
          <a:xfrm>
            <a:off x="7336755" y="-98389"/>
            <a:ext cx="1807245" cy="1419275"/>
          </a:xfrm>
          <a:prstGeom prst="rect">
            <a:avLst/>
          </a:prstGeom>
          <a:noFill/>
          <a:ln>
            <a:noFill/>
          </a:ln>
        </p:spPr>
      </p:pic>
      <p:sp>
        <p:nvSpPr>
          <p:cNvPr id="2" name="TextBox 1">
            <a:extLst>
              <a:ext uri="{FF2B5EF4-FFF2-40B4-BE49-F238E27FC236}">
                <a16:creationId xmlns:a16="http://schemas.microsoft.com/office/drawing/2014/main" id="{0933C254-56D2-C30B-A859-C9B3E87FD0A7}"/>
              </a:ext>
            </a:extLst>
          </p:cNvPr>
          <p:cNvSpPr txBox="1"/>
          <p:nvPr/>
        </p:nvSpPr>
        <p:spPr>
          <a:xfrm>
            <a:off x="5608187" y="4912668"/>
            <a:ext cx="3602182" cy="230832"/>
          </a:xfrm>
          <a:prstGeom prst="rect">
            <a:avLst/>
          </a:prstGeom>
          <a:noFill/>
        </p:spPr>
        <p:txBody>
          <a:bodyPr wrap="square" rtlCol="0">
            <a:spAutoFit/>
          </a:bodyPr>
          <a:lstStyle/>
          <a:p>
            <a:pPr algn="r"/>
            <a:r>
              <a:rPr lang="en-US" sz="900" dirty="0">
                <a:solidFill>
                  <a:schemeClr val="tx1">
                    <a:lumMod val="85000"/>
                  </a:schemeClr>
                </a:solidFill>
              </a:rPr>
              <a:t>Credit: Shaun Lee</a:t>
            </a:r>
          </a:p>
        </p:txBody>
      </p:sp>
    </p:spTree>
    <p:extLst>
      <p:ext uri="{BB962C8B-B14F-4D97-AF65-F5344CB8AC3E}">
        <p14:creationId xmlns:p14="http://schemas.microsoft.com/office/powerpoint/2010/main" val="4233499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A307D123-D405-20C3-A8B9-04C0B23B2A3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084B907-EDF8-FA38-E214-6365A95C81FD}"/>
              </a:ext>
            </a:extLst>
          </p:cNvPr>
          <p:cNvPicPr>
            <a:picLocks noChangeAspect="1"/>
          </p:cNvPicPr>
          <p:nvPr/>
        </p:nvPicPr>
        <p:blipFill>
          <a:blip r:embed="rId3"/>
          <a:stretch>
            <a:fillRect/>
          </a:stretch>
        </p:blipFill>
        <p:spPr>
          <a:xfrm>
            <a:off x="0" y="-594946"/>
            <a:ext cx="9144000" cy="6477000"/>
          </a:xfrm>
          <a:prstGeom prst="rect">
            <a:avLst/>
          </a:prstGeom>
        </p:spPr>
      </p:pic>
      <p:sp>
        <p:nvSpPr>
          <p:cNvPr id="74" name="Google Shape;74;p16">
            <a:extLst>
              <a:ext uri="{FF2B5EF4-FFF2-40B4-BE49-F238E27FC236}">
                <a16:creationId xmlns:a16="http://schemas.microsoft.com/office/drawing/2014/main" id="{A44AE93F-C1E6-E437-3029-3949FD56B57D}"/>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chemeClr val="bg1"/>
                </a:solidFill>
              </a:rPr>
              <a:t>Hyperabundance of Endemic Species</a:t>
            </a:r>
            <a:endParaRPr sz="3200" dirty="0">
              <a:solidFill>
                <a:schemeClr val="bg1"/>
              </a:solidFill>
            </a:endParaRPr>
          </a:p>
        </p:txBody>
      </p:sp>
      <p:sp>
        <p:nvSpPr>
          <p:cNvPr id="7" name="Rectangle 6">
            <a:extLst>
              <a:ext uri="{FF2B5EF4-FFF2-40B4-BE49-F238E27FC236}">
                <a16:creationId xmlns:a16="http://schemas.microsoft.com/office/drawing/2014/main" id="{1B69B357-9E2C-54B1-341E-34E2210B8920}"/>
              </a:ext>
            </a:extLst>
          </p:cNvPr>
          <p:cNvSpPr/>
          <p:nvPr/>
        </p:nvSpPr>
        <p:spPr>
          <a:xfrm>
            <a:off x="311700" y="1207608"/>
            <a:ext cx="4035669" cy="3490867"/>
          </a:xfrm>
          <a:prstGeom prst="rect">
            <a:avLst/>
          </a:prstGeom>
          <a:solidFill>
            <a:schemeClr val="tx1">
              <a:alpha val="51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Google Shape;75;p16">
            <a:extLst>
              <a:ext uri="{FF2B5EF4-FFF2-40B4-BE49-F238E27FC236}">
                <a16:creationId xmlns:a16="http://schemas.microsoft.com/office/drawing/2014/main" id="{8D502B37-FC68-277A-7873-352D27CC3A35}"/>
              </a:ext>
            </a:extLst>
          </p:cNvPr>
          <p:cNvSpPr txBox="1">
            <a:spLocks noGrp="1"/>
          </p:cNvSpPr>
          <p:nvPr>
            <p:ph type="body" idx="1"/>
          </p:nvPr>
        </p:nvSpPr>
        <p:spPr>
          <a:xfrm>
            <a:off x="311700" y="1207608"/>
            <a:ext cx="4005323" cy="3416400"/>
          </a:xfrm>
          <a:prstGeom prst="rect">
            <a:avLst/>
          </a:prstGeom>
        </p:spPr>
        <p:txBody>
          <a:bodyPr spcFirstLastPara="1" wrap="square" lIns="91425" tIns="91425" rIns="91425" bIns="91425" anchor="t" anchorCtr="0">
            <a:normAutofit/>
          </a:bodyPr>
          <a:lstStyle/>
          <a:p>
            <a:pPr marL="0" indent="0">
              <a:buNone/>
            </a:pPr>
            <a:r>
              <a:rPr lang="en" sz="2400" u="sng" dirty="0">
                <a:solidFill>
                  <a:schemeClr val="bg1"/>
                </a:solidFill>
              </a:rPr>
              <a:t>Sea Urchins</a:t>
            </a:r>
          </a:p>
          <a:p>
            <a:pPr marL="76200" indent="0">
              <a:spcBef>
                <a:spcPts val="1200"/>
              </a:spcBef>
              <a:buClr>
                <a:schemeClr val="dk1"/>
              </a:buClr>
              <a:buSzPts val="2400"/>
              <a:buNone/>
            </a:pPr>
            <a:r>
              <a:rPr lang="en-US" sz="2400" dirty="0">
                <a:solidFill>
                  <a:schemeClr val="bg1"/>
                </a:solidFill>
              </a:rPr>
              <a:t>- Pacific coast of US and Canada</a:t>
            </a:r>
          </a:p>
        </p:txBody>
      </p:sp>
      <p:pic>
        <p:nvPicPr>
          <p:cNvPr id="77" name="Google Shape;77;p16">
            <a:extLst>
              <a:ext uri="{FF2B5EF4-FFF2-40B4-BE49-F238E27FC236}">
                <a16:creationId xmlns:a16="http://schemas.microsoft.com/office/drawing/2014/main" id="{2BEDBF73-E895-992D-08A4-3A81508305B7}"/>
              </a:ext>
            </a:extLst>
          </p:cNvPr>
          <p:cNvPicPr preferRelativeResize="0"/>
          <p:nvPr/>
        </p:nvPicPr>
        <p:blipFill>
          <a:blip r:embed="rId4">
            <a:alphaModFix/>
          </a:blip>
          <a:stretch>
            <a:fillRect/>
          </a:stretch>
        </p:blipFill>
        <p:spPr>
          <a:xfrm>
            <a:off x="7336755" y="-98389"/>
            <a:ext cx="1807245" cy="1419275"/>
          </a:xfrm>
          <a:prstGeom prst="rect">
            <a:avLst/>
          </a:prstGeom>
          <a:noFill/>
          <a:ln>
            <a:noFill/>
          </a:ln>
        </p:spPr>
      </p:pic>
      <p:sp>
        <p:nvSpPr>
          <p:cNvPr id="2" name="TextBox 1">
            <a:extLst>
              <a:ext uri="{FF2B5EF4-FFF2-40B4-BE49-F238E27FC236}">
                <a16:creationId xmlns:a16="http://schemas.microsoft.com/office/drawing/2014/main" id="{F9B1ECA4-60C1-83C0-B177-1FBC50199C87}"/>
              </a:ext>
            </a:extLst>
          </p:cNvPr>
          <p:cNvSpPr txBox="1"/>
          <p:nvPr/>
        </p:nvSpPr>
        <p:spPr>
          <a:xfrm>
            <a:off x="5608187" y="4912668"/>
            <a:ext cx="3602182" cy="230832"/>
          </a:xfrm>
          <a:prstGeom prst="rect">
            <a:avLst/>
          </a:prstGeom>
          <a:noFill/>
        </p:spPr>
        <p:txBody>
          <a:bodyPr wrap="square" rtlCol="0">
            <a:spAutoFit/>
          </a:bodyPr>
          <a:lstStyle/>
          <a:p>
            <a:pPr algn="r"/>
            <a:r>
              <a:rPr lang="en-US" sz="900" dirty="0">
                <a:solidFill>
                  <a:schemeClr val="tx1">
                    <a:lumMod val="85000"/>
                  </a:schemeClr>
                </a:solidFill>
              </a:rPr>
              <a:t>Credit: Shaun Lee</a:t>
            </a:r>
          </a:p>
        </p:txBody>
      </p:sp>
    </p:spTree>
    <p:extLst>
      <p:ext uri="{BB962C8B-B14F-4D97-AF65-F5344CB8AC3E}">
        <p14:creationId xmlns:p14="http://schemas.microsoft.com/office/powerpoint/2010/main" val="1977760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FE44E503-003D-D6D7-D0C1-F6BBA874379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332764D4-0982-E9BC-2CC2-B27D9D50B5FA}"/>
              </a:ext>
            </a:extLst>
          </p:cNvPr>
          <p:cNvPicPr>
            <a:picLocks noChangeAspect="1"/>
          </p:cNvPicPr>
          <p:nvPr/>
        </p:nvPicPr>
        <p:blipFill>
          <a:blip r:embed="rId3"/>
          <a:stretch>
            <a:fillRect/>
          </a:stretch>
        </p:blipFill>
        <p:spPr>
          <a:xfrm>
            <a:off x="0" y="-594946"/>
            <a:ext cx="9144000" cy="6477000"/>
          </a:xfrm>
          <a:prstGeom prst="rect">
            <a:avLst/>
          </a:prstGeom>
        </p:spPr>
      </p:pic>
      <p:sp>
        <p:nvSpPr>
          <p:cNvPr id="74" name="Google Shape;74;p16">
            <a:extLst>
              <a:ext uri="{FF2B5EF4-FFF2-40B4-BE49-F238E27FC236}">
                <a16:creationId xmlns:a16="http://schemas.microsoft.com/office/drawing/2014/main" id="{AE7EAFA1-7AA4-1D19-7C23-3A16C0D51130}"/>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chemeClr val="bg1"/>
                </a:solidFill>
              </a:rPr>
              <a:t>Hyperabundance of Endemic Species</a:t>
            </a:r>
            <a:endParaRPr sz="3200" dirty="0">
              <a:solidFill>
                <a:schemeClr val="bg1"/>
              </a:solidFill>
            </a:endParaRPr>
          </a:p>
        </p:txBody>
      </p:sp>
      <p:sp>
        <p:nvSpPr>
          <p:cNvPr id="7" name="Rectangle 6">
            <a:extLst>
              <a:ext uri="{FF2B5EF4-FFF2-40B4-BE49-F238E27FC236}">
                <a16:creationId xmlns:a16="http://schemas.microsoft.com/office/drawing/2014/main" id="{3CAB56FC-28A3-7ED2-FDBE-3729BDF3627B}"/>
              </a:ext>
            </a:extLst>
          </p:cNvPr>
          <p:cNvSpPr/>
          <p:nvPr/>
        </p:nvSpPr>
        <p:spPr>
          <a:xfrm>
            <a:off x="311700" y="1207608"/>
            <a:ext cx="4035669" cy="3490867"/>
          </a:xfrm>
          <a:prstGeom prst="rect">
            <a:avLst/>
          </a:prstGeom>
          <a:solidFill>
            <a:schemeClr val="tx1">
              <a:alpha val="51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Google Shape;75;p16">
            <a:extLst>
              <a:ext uri="{FF2B5EF4-FFF2-40B4-BE49-F238E27FC236}">
                <a16:creationId xmlns:a16="http://schemas.microsoft.com/office/drawing/2014/main" id="{80E17B46-2CEB-A305-CF0B-353070B7D278}"/>
              </a:ext>
            </a:extLst>
          </p:cNvPr>
          <p:cNvSpPr txBox="1">
            <a:spLocks noGrp="1"/>
          </p:cNvSpPr>
          <p:nvPr>
            <p:ph type="body" idx="1"/>
          </p:nvPr>
        </p:nvSpPr>
        <p:spPr>
          <a:xfrm>
            <a:off x="311700" y="1207608"/>
            <a:ext cx="4005323" cy="3416400"/>
          </a:xfrm>
          <a:prstGeom prst="rect">
            <a:avLst/>
          </a:prstGeom>
        </p:spPr>
        <p:txBody>
          <a:bodyPr spcFirstLastPara="1" wrap="square" lIns="91425" tIns="91425" rIns="91425" bIns="91425" anchor="t" anchorCtr="0">
            <a:normAutofit/>
          </a:bodyPr>
          <a:lstStyle/>
          <a:p>
            <a:pPr marL="0" indent="0">
              <a:buNone/>
            </a:pPr>
            <a:r>
              <a:rPr lang="en" sz="2400" u="sng" dirty="0">
                <a:solidFill>
                  <a:schemeClr val="bg1"/>
                </a:solidFill>
              </a:rPr>
              <a:t>Sea Urchins</a:t>
            </a:r>
          </a:p>
          <a:p>
            <a:pPr marL="76200" indent="0">
              <a:spcBef>
                <a:spcPts val="1200"/>
              </a:spcBef>
              <a:buClr>
                <a:schemeClr val="dk1"/>
              </a:buClr>
              <a:buSzPts val="2400"/>
              <a:buNone/>
            </a:pPr>
            <a:r>
              <a:rPr lang="en-US" sz="2400" dirty="0">
                <a:solidFill>
                  <a:schemeClr val="bg1"/>
                </a:solidFill>
              </a:rPr>
              <a:t>- Pacific coast of US and Canada</a:t>
            </a:r>
          </a:p>
          <a:p>
            <a:pPr marL="76200" indent="0">
              <a:buClr>
                <a:schemeClr val="dk1"/>
              </a:buClr>
              <a:buSzPts val="2400"/>
              <a:buNone/>
            </a:pPr>
            <a:r>
              <a:rPr lang="en-US" sz="2400" dirty="0">
                <a:solidFill>
                  <a:schemeClr val="bg1"/>
                </a:solidFill>
              </a:rPr>
              <a:t>- Feed on kelp</a:t>
            </a:r>
          </a:p>
        </p:txBody>
      </p:sp>
      <p:pic>
        <p:nvPicPr>
          <p:cNvPr id="77" name="Google Shape;77;p16">
            <a:extLst>
              <a:ext uri="{FF2B5EF4-FFF2-40B4-BE49-F238E27FC236}">
                <a16:creationId xmlns:a16="http://schemas.microsoft.com/office/drawing/2014/main" id="{3F990979-7881-9878-2B85-0E06D115A0C3}"/>
              </a:ext>
            </a:extLst>
          </p:cNvPr>
          <p:cNvPicPr preferRelativeResize="0"/>
          <p:nvPr/>
        </p:nvPicPr>
        <p:blipFill>
          <a:blip r:embed="rId4">
            <a:alphaModFix/>
          </a:blip>
          <a:stretch>
            <a:fillRect/>
          </a:stretch>
        </p:blipFill>
        <p:spPr>
          <a:xfrm>
            <a:off x="7336755" y="-98389"/>
            <a:ext cx="1807245" cy="1419275"/>
          </a:xfrm>
          <a:prstGeom prst="rect">
            <a:avLst/>
          </a:prstGeom>
          <a:noFill/>
          <a:ln>
            <a:noFill/>
          </a:ln>
        </p:spPr>
      </p:pic>
      <p:sp>
        <p:nvSpPr>
          <p:cNvPr id="2" name="TextBox 1">
            <a:extLst>
              <a:ext uri="{FF2B5EF4-FFF2-40B4-BE49-F238E27FC236}">
                <a16:creationId xmlns:a16="http://schemas.microsoft.com/office/drawing/2014/main" id="{42D2CC96-DB9C-194C-2CAC-A2D370836B4F}"/>
              </a:ext>
            </a:extLst>
          </p:cNvPr>
          <p:cNvSpPr txBox="1"/>
          <p:nvPr/>
        </p:nvSpPr>
        <p:spPr>
          <a:xfrm>
            <a:off x="5608187" y="4912668"/>
            <a:ext cx="3602182" cy="230832"/>
          </a:xfrm>
          <a:prstGeom prst="rect">
            <a:avLst/>
          </a:prstGeom>
          <a:noFill/>
        </p:spPr>
        <p:txBody>
          <a:bodyPr wrap="square" rtlCol="0">
            <a:spAutoFit/>
          </a:bodyPr>
          <a:lstStyle/>
          <a:p>
            <a:pPr algn="r"/>
            <a:r>
              <a:rPr lang="en-US" sz="900" dirty="0">
                <a:solidFill>
                  <a:schemeClr val="tx1">
                    <a:lumMod val="85000"/>
                  </a:schemeClr>
                </a:solidFill>
              </a:rPr>
              <a:t>Credit: Shaun Lee</a:t>
            </a:r>
          </a:p>
        </p:txBody>
      </p:sp>
    </p:spTree>
    <p:extLst>
      <p:ext uri="{BB962C8B-B14F-4D97-AF65-F5344CB8AC3E}">
        <p14:creationId xmlns:p14="http://schemas.microsoft.com/office/powerpoint/2010/main" val="1097257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EC34B0A5-986A-F8CD-5E8F-3EC954C34AC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0E167FD-0DFC-6FEF-6C68-68BD1608749A}"/>
              </a:ext>
            </a:extLst>
          </p:cNvPr>
          <p:cNvPicPr>
            <a:picLocks noChangeAspect="1"/>
          </p:cNvPicPr>
          <p:nvPr/>
        </p:nvPicPr>
        <p:blipFill>
          <a:blip r:embed="rId3"/>
          <a:stretch>
            <a:fillRect/>
          </a:stretch>
        </p:blipFill>
        <p:spPr>
          <a:xfrm>
            <a:off x="0" y="-594946"/>
            <a:ext cx="9144000" cy="6477000"/>
          </a:xfrm>
          <a:prstGeom prst="rect">
            <a:avLst/>
          </a:prstGeom>
        </p:spPr>
      </p:pic>
      <p:sp>
        <p:nvSpPr>
          <p:cNvPr id="74" name="Google Shape;74;p16">
            <a:extLst>
              <a:ext uri="{FF2B5EF4-FFF2-40B4-BE49-F238E27FC236}">
                <a16:creationId xmlns:a16="http://schemas.microsoft.com/office/drawing/2014/main" id="{0CDBB0FE-E81D-070B-2B0C-610615BCE6E3}"/>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chemeClr val="bg1"/>
                </a:solidFill>
              </a:rPr>
              <a:t>Hyperabundance of Endemic Species</a:t>
            </a:r>
            <a:endParaRPr sz="3200" dirty="0">
              <a:solidFill>
                <a:schemeClr val="bg1"/>
              </a:solidFill>
            </a:endParaRPr>
          </a:p>
        </p:txBody>
      </p:sp>
      <p:sp>
        <p:nvSpPr>
          <p:cNvPr id="7" name="Rectangle 6">
            <a:extLst>
              <a:ext uri="{FF2B5EF4-FFF2-40B4-BE49-F238E27FC236}">
                <a16:creationId xmlns:a16="http://schemas.microsoft.com/office/drawing/2014/main" id="{BC71BC3E-B0BB-5867-6B69-E5C0F529E082}"/>
              </a:ext>
            </a:extLst>
          </p:cNvPr>
          <p:cNvSpPr/>
          <p:nvPr/>
        </p:nvSpPr>
        <p:spPr>
          <a:xfrm>
            <a:off x="311700" y="1207608"/>
            <a:ext cx="4035669" cy="3490867"/>
          </a:xfrm>
          <a:prstGeom prst="rect">
            <a:avLst/>
          </a:prstGeom>
          <a:solidFill>
            <a:schemeClr val="tx1">
              <a:alpha val="51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Google Shape;75;p16">
            <a:extLst>
              <a:ext uri="{FF2B5EF4-FFF2-40B4-BE49-F238E27FC236}">
                <a16:creationId xmlns:a16="http://schemas.microsoft.com/office/drawing/2014/main" id="{8ED4D7FB-6AF7-B7F9-0E49-1DBBE87E5618}"/>
              </a:ext>
            </a:extLst>
          </p:cNvPr>
          <p:cNvSpPr txBox="1">
            <a:spLocks noGrp="1"/>
          </p:cNvSpPr>
          <p:nvPr>
            <p:ph type="body" idx="1"/>
          </p:nvPr>
        </p:nvSpPr>
        <p:spPr>
          <a:xfrm>
            <a:off x="311700" y="1207608"/>
            <a:ext cx="4005323" cy="3416400"/>
          </a:xfrm>
          <a:prstGeom prst="rect">
            <a:avLst/>
          </a:prstGeom>
        </p:spPr>
        <p:txBody>
          <a:bodyPr spcFirstLastPara="1" wrap="square" lIns="91425" tIns="91425" rIns="91425" bIns="91425" anchor="t" anchorCtr="0">
            <a:normAutofit/>
          </a:bodyPr>
          <a:lstStyle/>
          <a:p>
            <a:pPr marL="0" indent="0">
              <a:buNone/>
            </a:pPr>
            <a:r>
              <a:rPr lang="en" sz="2400" u="sng" dirty="0">
                <a:solidFill>
                  <a:schemeClr val="bg1"/>
                </a:solidFill>
              </a:rPr>
              <a:t>Sea Urchins</a:t>
            </a:r>
          </a:p>
          <a:p>
            <a:pPr marL="76200" indent="0">
              <a:spcBef>
                <a:spcPts val="1200"/>
              </a:spcBef>
              <a:buClr>
                <a:schemeClr val="dk1"/>
              </a:buClr>
              <a:buSzPts val="2400"/>
              <a:buNone/>
            </a:pPr>
            <a:r>
              <a:rPr lang="en-US" sz="2400" dirty="0">
                <a:solidFill>
                  <a:schemeClr val="bg1"/>
                </a:solidFill>
              </a:rPr>
              <a:t>- Pacific coast of US and Canada</a:t>
            </a:r>
          </a:p>
          <a:p>
            <a:pPr marL="76200" indent="0">
              <a:buClr>
                <a:schemeClr val="dk1"/>
              </a:buClr>
              <a:buSzPts val="2400"/>
              <a:buNone/>
            </a:pPr>
            <a:r>
              <a:rPr lang="en-US" sz="2400" dirty="0">
                <a:solidFill>
                  <a:schemeClr val="bg1"/>
                </a:solidFill>
              </a:rPr>
              <a:t>- Feed on kelp</a:t>
            </a:r>
          </a:p>
          <a:p>
            <a:pPr marL="76200" indent="0">
              <a:buClr>
                <a:schemeClr val="dk1"/>
              </a:buClr>
              <a:buSzPts val="2400"/>
              <a:buNone/>
            </a:pPr>
            <a:r>
              <a:rPr lang="en-US" sz="2400" dirty="0">
                <a:solidFill>
                  <a:schemeClr val="bg1"/>
                </a:solidFill>
              </a:rPr>
              <a:t>- Decimated otter populations have reduced natural predation</a:t>
            </a:r>
          </a:p>
        </p:txBody>
      </p:sp>
      <p:pic>
        <p:nvPicPr>
          <p:cNvPr id="77" name="Google Shape;77;p16">
            <a:extLst>
              <a:ext uri="{FF2B5EF4-FFF2-40B4-BE49-F238E27FC236}">
                <a16:creationId xmlns:a16="http://schemas.microsoft.com/office/drawing/2014/main" id="{77A82A3B-340F-288B-2B09-081F7BA2A272}"/>
              </a:ext>
            </a:extLst>
          </p:cNvPr>
          <p:cNvPicPr preferRelativeResize="0"/>
          <p:nvPr/>
        </p:nvPicPr>
        <p:blipFill>
          <a:blip r:embed="rId4">
            <a:alphaModFix/>
          </a:blip>
          <a:stretch>
            <a:fillRect/>
          </a:stretch>
        </p:blipFill>
        <p:spPr>
          <a:xfrm>
            <a:off x="7336755" y="-98389"/>
            <a:ext cx="1807245" cy="1419275"/>
          </a:xfrm>
          <a:prstGeom prst="rect">
            <a:avLst/>
          </a:prstGeom>
          <a:noFill/>
          <a:ln>
            <a:noFill/>
          </a:ln>
        </p:spPr>
      </p:pic>
      <p:sp>
        <p:nvSpPr>
          <p:cNvPr id="2" name="TextBox 1">
            <a:extLst>
              <a:ext uri="{FF2B5EF4-FFF2-40B4-BE49-F238E27FC236}">
                <a16:creationId xmlns:a16="http://schemas.microsoft.com/office/drawing/2014/main" id="{A63F24A2-A9C3-B5DA-C2C2-C58857A48B1C}"/>
              </a:ext>
            </a:extLst>
          </p:cNvPr>
          <p:cNvSpPr txBox="1"/>
          <p:nvPr/>
        </p:nvSpPr>
        <p:spPr>
          <a:xfrm>
            <a:off x="5608187" y="4912668"/>
            <a:ext cx="3602182" cy="230832"/>
          </a:xfrm>
          <a:prstGeom prst="rect">
            <a:avLst/>
          </a:prstGeom>
          <a:noFill/>
        </p:spPr>
        <p:txBody>
          <a:bodyPr wrap="square" rtlCol="0">
            <a:spAutoFit/>
          </a:bodyPr>
          <a:lstStyle/>
          <a:p>
            <a:pPr algn="r"/>
            <a:r>
              <a:rPr lang="en-US" sz="900" dirty="0">
                <a:solidFill>
                  <a:schemeClr val="tx1">
                    <a:lumMod val="85000"/>
                  </a:schemeClr>
                </a:solidFill>
              </a:rPr>
              <a:t>Credit: Shaun Lee</a:t>
            </a:r>
          </a:p>
        </p:txBody>
      </p:sp>
    </p:spTree>
    <p:extLst>
      <p:ext uri="{BB962C8B-B14F-4D97-AF65-F5344CB8AC3E}">
        <p14:creationId xmlns:p14="http://schemas.microsoft.com/office/powerpoint/2010/main" val="1168066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
          <a:extLst>
            <a:ext uri="{FF2B5EF4-FFF2-40B4-BE49-F238E27FC236}">
              <a16:creationId xmlns:a16="http://schemas.microsoft.com/office/drawing/2014/main" id="{AF41CBD4-4BEB-169F-5039-EC1EECD0A993}"/>
            </a:ext>
          </a:extLst>
        </p:cNvPr>
        <p:cNvGrpSpPr/>
        <p:nvPr/>
      </p:nvGrpSpPr>
      <p:grpSpPr>
        <a:xfrm>
          <a:off x="0" y="0"/>
          <a:ext cx="0" cy="0"/>
          <a:chOff x="0" y="0"/>
          <a:chExt cx="0" cy="0"/>
        </a:xfrm>
      </p:grpSpPr>
      <p:sp>
        <p:nvSpPr>
          <p:cNvPr id="66" name="Google Shape;66;p15">
            <a:extLst>
              <a:ext uri="{FF2B5EF4-FFF2-40B4-BE49-F238E27FC236}">
                <a16:creationId xmlns:a16="http://schemas.microsoft.com/office/drawing/2014/main" id="{08E85D07-502E-DF29-BF18-DC2C1187E1FF}"/>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Hyperabundance of endemic species</a:t>
            </a:r>
            <a:endParaRPr sz="3200" dirty="0"/>
          </a:p>
        </p:txBody>
      </p:sp>
      <p:sp>
        <p:nvSpPr>
          <p:cNvPr id="67" name="Google Shape;67;p15">
            <a:extLst>
              <a:ext uri="{FF2B5EF4-FFF2-40B4-BE49-F238E27FC236}">
                <a16:creationId xmlns:a16="http://schemas.microsoft.com/office/drawing/2014/main" id="{8D42D655-3BA8-7811-1BCE-BF6626F32BF8}"/>
              </a:ext>
            </a:extLst>
          </p:cNvPr>
          <p:cNvSpPr txBox="1">
            <a:spLocks noGrp="1"/>
          </p:cNvSpPr>
          <p:nvPr>
            <p:ph type="body" idx="1"/>
          </p:nvPr>
        </p:nvSpPr>
        <p:spPr>
          <a:xfrm>
            <a:off x="311700" y="4028662"/>
            <a:ext cx="3546900" cy="884005"/>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sz="2400" dirty="0">
                <a:solidFill>
                  <a:schemeClr val="dk1"/>
                </a:solidFill>
              </a:rPr>
              <a:t>Indirect human action</a:t>
            </a:r>
          </a:p>
          <a:p>
            <a:pPr marL="0" lvl="0" indent="0" algn="l" rtl="0">
              <a:spcBef>
                <a:spcPts val="0"/>
              </a:spcBef>
              <a:spcAft>
                <a:spcPts val="0"/>
              </a:spcAft>
              <a:buNone/>
            </a:pPr>
            <a:r>
              <a:rPr lang="en" sz="2400" dirty="0">
                <a:solidFill>
                  <a:schemeClr val="dk1"/>
                </a:solidFill>
              </a:rPr>
              <a:t>(climate change)</a:t>
            </a:r>
            <a:endParaRPr sz="2400" dirty="0">
              <a:solidFill>
                <a:schemeClr val="dk1"/>
              </a:solidFill>
            </a:endParaRPr>
          </a:p>
        </p:txBody>
      </p:sp>
      <p:pic>
        <p:nvPicPr>
          <p:cNvPr id="69" name="Google Shape;69;p15">
            <a:extLst>
              <a:ext uri="{FF2B5EF4-FFF2-40B4-BE49-F238E27FC236}">
                <a16:creationId xmlns:a16="http://schemas.microsoft.com/office/drawing/2014/main" id="{E658D2F5-0D13-2507-A772-3FE14BA5AF27}"/>
              </a:ext>
            </a:extLst>
          </p:cNvPr>
          <p:cNvPicPr preferRelativeResize="0"/>
          <p:nvPr/>
        </p:nvPicPr>
        <p:blipFill>
          <a:blip r:embed="rId3">
            <a:alphaModFix/>
          </a:blip>
          <a:stretch>
            <a:fillRect/>
          </a:stretch>
        </p:blipFill>
        <p:spPr>
          <a:xfrm>
            <a:off x="311700" y="1262212"/>
            <a:ext cx="3765412" cy="2766451"/>
          </a:xfrm>
          <a:prstGeom prst="rect">
            <a:avLst/>
          </a:prstGeom>
          <a:noFill/>
          <a:ln>
            <a:noFill/>
          </a:ln>
        </p:spPr>
      </p:pic>
      <p:pic>
        <p:nvPicPr>
          <p:cNvPr id="3" name="Google Shape;77;p16">
            <a:extLst>
              <a:ext uri="{FF2B5EF4-FFF2-40B4-BE49-F238E27FC236}">
                <a16:creationId xmlns:a16="http://schemas.microsoft.com/office/drawing/2014/main" id="{CCD6A8DD-6A14-E801-F683-F8FF05911542}"/>
              </a:ext>
            </a:extLst>
          </p:cNvPr>
          <p:cNvPicPr preferRelativeResize="0"/>
          <p:nvPr/>
        </p:nvPicPr>
        <p:blipFill>
          <a:blip r:embed="rId4">
            <a:alphaModFix/>
          </a:blip>
          <a:stretch>
            <a:fillRect/>
          </a:stretch>
        </p:blipFill>
        <p:spPr>
          <a:xfrm>
            <a:off x="4572000" y="1262212"/>
            <a:ext cx="3765412" cy="2766451"/>
          </a:xfrm>
          <a:prstGeom prst="rect">
            <a:avLst/>
          </a:prstGeom>
          <a:noFill/>
          <a:ln>
            <a:noFill/>
          </a:ln>
        </p:spPr>
      </p:pic>
      <p:sp>
        <p:nvSpPr>
          <p:cNvPr id="4" name="Google Shape;75;p16">
            <a:extLst>
              <a:ext uri="{FF2B5EF4-FFF2-40B4-BE49-F238E27FC236}">
                <a16:creationId xmlns:a16="http://schemas.microsoft.com/office/drawing/2014/main" id="{4B89F232-5BF2-6FFB-D678-5CC63D47A59B}"/>
              </a:ext>
            </a:extLst>
          </p:cNvPr>
          <p:cNvSpPr txBox="1">
            <a:spLocks/>
          </p:cNvSpPr>
          <p:nvPr/>
        </p:nvSpPr>
        <p:spPr>
          <a:xfrm>
            <a:off x="4572000" y="4028663"/>
            <a:ext cx="3546900" cy="884004"/>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1pPr>
            <a:lvl2pPr marL="914400" marR="0" lvl="1" indent="-304800" algn="l" rtl="0">
              <a:lnSpc>
                <a:spcPct val="115000"/>
              </a:lnSpc>
              <a:spcBef>
                <a:spcPts val="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2pPr>
            <a:lvl3pPr marL="1371600" marR="0" lvl="2" indent="-304800" algn="l" rtl="0">
              <a:lnSpc>
                <a:spcPct val="115000"/>
              </a:lnSpc>
              <a:spcBef>
                <a:spcPts val="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3pPr>
            <a:lvl4pPr marL="1828800" marR="0" lvl="3" indent="-304800" algn="l" rtl="0">
              <a:lnSpc>
                <a:spcPct val="115000"/>
              </a:lnSpc>
              <a:spcBef>
                <a:spcPts val="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4pPr>
            <a:lvl5pPr marL="2286000" marR="0" lvl="4" indent="-304800" algn="l" rtl="0">
              <a:lnSpc>
                <a:spcPct val="115000"/>
              </a:lnSpc>
              <a:spcBef>
                <a:spcPts val="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5pPr>
            <a:lvl6pPr marL="2743200" marR="0" lvl="5" indent="-304800" algn="l" rtl="0">
              <a:lnSpc>
                <a:spcPct val="115000"/>
              </a:lnSpc>
              <a:spcBef>
                <a:spcPts val="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6pPr>
            <a:lvl7pPr marL="3200400" marR="0" lvl="6" indent="-304800" algn="l" rtl="0">
              <a:lnSpc>
                <a:spcPct val="115000"/>
              </a:lnSpc>
              <a:spcBef>
                <a:spcPts val="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7pPr>
            <a:lvl8pPr marL="3657600" marR="0" lvl="7" indent="-304800" algn="l" rtl="0">
              <a:lnSpc>
                <a:spcPct val="115000"/>
              </a:lnSpc>
              <a:spcBef>
                <a:spcPts val="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8pPr>
            <a:lvl9pPr marL="4114800" marR="0" lvl="8" indent="-304800" algn="l" rtl="0">
              <a:lnSpc>
                <a:spcPct val="115000"/>
              </a:lnSpc>
              <a:spcBef>
                <a:spcPts val="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9pPr>
          </a:lstStyle>
          <a:p>
            <a:pPr marL="0" indent="0">
              <a:buFont typeface="Arial"/>
              <a:buNone/>
            </a:pPr>
            <a:r>
              <a:rPr lang="en-US" sz="2400" dirty="0">
                <a:solidFill>
                  <a:schemeClr val="dk1"/>
                </a:solidFill>
              </a:rPr>
              <a:t>Direct human action</a:t>
            </a:r>
          </a:p>
          <a:p>
            <a:pPr marL="0" indent="0">
              <a:buFont typeface="Arial"/>
              <a:buNone/>
            </a:pPr>
            <a:r>
              <a:rPr lang="en-US" sz="2400" dirty="0">
                <a:solidFill>
                  <a:schemeClr val="dk1"/>
                </a:solidFill>
              </a:rPr>
              <a:t>(otter hunting)</a:t>
            </a:r>
          </a:p>
        </p:txBody>
      </p:sp>
    </p:spTree>
    <p:extLst>
      <p:ext uri="{BB962C8B-B14F-4D97-AF65-F5344CB8AC3E}">
        <p14:creationId xmlns:p14="http://schemas.microsoft.com/office/powerpoint/2010/main" val="2771343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7">
          <a:extLst>
            <a:ext uri="{FF2B5EF4-FFF2-40B4-BE49-F238E27FC236}">
              <a16:creationId xmlns:a16="http://schemas.microsoft.com/office/drawing/2014/main" id="{9C7075E3-8A1C-E385-524A-692B90F64DBE}"/>
            </a:ext>
          </a:extLst>
        </p:cNvPr>
        <p:cNvGrpSpPr/>
        <p:nvPr/>
      </p:nvGrpSpPr>
      <p:grpSpPr>
        <a:xfrm>
          <a:off x="0" y="0"/>
          <a:ext cx="0" cy="0"/>
          <a:chOff x="0" y="0"/>
          <a:chExt cx="0" cy="0"/>
        </a:xfrm>
      </p:grpSpPr>
      <p:pic>
        <p:nvPicPr>
          <p:cNvPr id="90" name="Google Shape;90;p18">
            <a:extLst>
              <a:ext uri="{FF2B5EF4-FFF2-40B4-BE49-F238E27FC236}">
                <a16:creationId xmlns:a16="http://schemas.microsoft.com/office/drawing/2014/main" id="{2F133BBB-2F2C-E0A4-C75E-E27B4239CCCB}"/>
              </a:ext>
            </a:extLst>
          </p:cNvPr>
          <p:cNvPicPr preferRelativeResize="0">
            <a:picLocks noChangeAspect="1"/>
          </p:cNvPicPr>
          <p:nvPr/>
        </p:nvPicPr>
        <p:blipFill>
          <a:blip r:embed="rId3">
            <a:alphaModFix/>
          </a:blip>
          <a:stretch>
            <a:fillRect/>
          </a:stretch>
        </p:blipFill>
        <p:spPr>
          <a:xfrm>
            <a:off x="1142994" y="0"/>
            <a:ext cx="6858012" cy="5143500"/>
          </a:xfrm>
          <a:prstGeom prst="rect">
            <a:avLst/>
          </a:prstGeom>
          <a:noFill/>
          <a:ln>
            <a:noFill/>
          </a:ln>
        </p:spPr>
      </p:pic>
      <p:sp>
        <p:nvSpPr>
          <p:cNvPr id="2" name="TextBox 1">
            <a:extLst>
              <a:ext uri="{FF2B5EF4-FFF2-40B4-BE49-F238E27FC236}">
                <a16:creationId xmlns:a16="http://schemas.microsoft.com/office/drawing/2014/main" id="{65C44BCD-3DFE-E21A-6B15-5EE275FB7915}"/>
              </a:ext>
            </a:extLst>
          </p:cNvPr>
          <p:cNvSpPr txBox="1"/>
          <p:nvPr/>
        </p:nvSpPr>
        <p:spPr>
          <a:xfrm>
            <a:off x="5629275" y="4912668"/>
            <a:ext cx="3602182" cy="230832"/>
          </a:xfrm>
          <a:prstGeom prst="rect">
            <a:avLst/>
          </a:prstGeom>
          <a:noFill/>
        </p:spPr>
        <p:txBody>
          <a:bodyPr wrap="square" rtlCol="0">
            <a:spAutoFit/>
          </a:bodyPr>
          <a:lstStyle/>
          <a:p>
            <a:pPr algn="r"/>
            <a:r>
              <a:rPr lang="en-US" sz="900" dirty="0">
                <a:solidFill>
                  <a:schemeClr val="tx1">
                    <a:lumMod val="85000"/>
                  </a:schemeClr>
                </a:solidFill>
              </a:rPr>
              <a:t>Credit: John Bromley</a:t>
            </a:r>
          </a:p>
        </p:txBody>
      </p:sp>
    </p:spTree>
    <p:extLst>
      <p:ext uri="{BB962C8B-B14F-4D97-AF65-F5344CB8AC3E}">
        <p14:creationId xmlns:p14="http://schemas.microsoft.com/office/powerpoint/2010/main" val="2071075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7">
          <a:extLst>
            <a:ext uri="{FF2B5EF4-FFF2-40B4-BE49-F238E27FC236}">
              <a16:creationId xmlns:a16="http://schemas.microsoft.com/office/drawing/2014/main" id="{084040DF-15C1-3BA2-629A-14247757B117}"/>
            </a:ext>
          </a:extLst>
        </p:cNvPr>
        <p:cNvGrpSpPr/>
        <p:nvPr/>
      </p:nvGrpSpPr>
      <p:grpSpPr>
        <a:xfrm>
          <a:off x="0" y="0"/>
          <a:ext cx="0" cy="0"/>
          <a:chOff x="0" y="0"/>
          <a:chExt cx="0" cy="0"/>
        </a:xfrm>
      </p:grpSpPr>
      <p:sp>
        <p:nvSpPr>
          <p:cNvPr id="88" name="Google Shape;88;p18">
            <a:extLst>
              <a:ext uri="{FF2B5EF4-FFF2-40B4-BE49-F238E27FC236}">
                <a16:creationId xmlns:a16="http://schemas.microsoft.com/office/drawing/2014/main" id="{BE6D13F3-8C10-6D6E-C07A-9003C333435D}"/>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Sitka National Historical Park – History</a:t>
            </a:r>
            <a:endParaRPr sz="3200" dirty="0"/>
          </a:p>
        </p:txBody>
      </p:sp>
      <p:pic>
        <p:nvPicPr>
          <p:cNvPr id="91" name="Google Shape;91;p18">
            <a:extLst>
              <a:ext uri="{FF2B5EF4-FFF2-40B4-BE49-F238E27FC236}">
                <a16:creationId xmlns:a16="http://schemas.microsoft.com/office/drawing/2014/main" id="{CBE83B43-18A3-29E9-77AA-FBE9A496E04B}"/>
              </a:ext>
            </a:extLst>
          </p:cNvPr>
          <p:cNvPicPr preferRelativeResize="0"/>
          <p:nvPr/>
        </p:nvPicPr>
        <p:blipFill>
          <a:blip r:embed="rId3">
            <a:alphaModFix/>
          </a:blip>
          <a:stretch>
            <a:fillRect/>
          </a:stretch>
        </p:blipFill>
        <p:spPr>
          <a:xfrm>
            <a:off x="5753075" y="1152473"/>
            <a:ext cx="2604081" cy="3472102"/>
          </a:xfrm>
          <a:prstGeom prst="rect">
            <a:avLst/>
          </a:prstGeom>
          <a:noFill/>
          <a:ln>
            <a:noFill/>
          </a:ln>
        </p:spPr>
      </p:pic>
    </p:spTree>
    <p:extLst>
      <p:ext uri="{BB962C8B-B14F-4D97-AF65-F5344CB8AC3E}">
        <p14:creationId xmlns:p14="http://schemas.microsoft.com/office/powerpoint/2010/main" val="1507951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Sitka National Historical Park – History</a:t>
            </a:r>
            <a:endParaRPr sz="3200" dirty="0"/>
          </a:p>
        </p:txBody>
      </p:sp>
      <p:sp>
        <p:nvSpPr>
          <p:cNvPr id="89" name="Google Shape;89;p18"/>
          <p:cNvSpPr txBox="1">
            <a:spLocks noGrp="1"/>
          </p:cNvSpPr>
          <p:nvPr>
            <p:ph type="body" idx="1"/>
          </p:nvPr>
        </p:nvSpPr>
        <p:spPr>
          <a:xfrm>
            <a:off x="311700" y="1153154"/>
            <a:ext cx="5218662"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sz="2400" dirty="0">
                <a:solidFill>
                  <a:schemeClr val="tx1"/>
                </a:solidFill>
                <a:latin typeface="+mj-lt"/>
              </a:rPr>
              <a:t>- Ancestral home of </a:t>
            </a:r>
            <a:r>
              <a:rPr lang="en-US" sz="2400" b="0" i="0" dirty="0" err="1">
                <a:solidFill>
                  <a:schemeClr val="tx1"/>
                </a:solidFill>
                <a:effectLst/>
                <a:latin typeface="+mj-lt"/>
              </a:rPr>
              <a:t>Kiks.ádi</a:t>
            </a:r>
            <a:r>
              <a:rPr lang="en-US" sz="2400" b="0" i="0" dirty="0">
                <a:solidFill>
                  <a:schemeClr val="tx1"/>
                </a:solidFill>
                <a:effectLst/>
                <a:latin typeface="+mj-lt"/>
              </a:rPr>
              <a:t> clan (Sitka Tribe of Alaska)</a:t>
            </a:r>
          </a:p>
        </p:txBody>
      </p:sp>
      <p:pic>
        <p:nvPicPr>
          <p:cNvPr id="91" name="Google Shape;91;p18"/>
          <p:cNvPicPr preferRelativeResize="0"/>
          <p:nvPr/>
        </p:nvPicPr>
        <p:blipFill>
          <a:blip r:embed="rId3">
            <a:alphaModFix/>
          </a:blip>
          <a:stretch>
            <a:fillRect/>
          </a:stretch>
        </p:blipFill>
        <p:spPr>
          <a:xfrm>
            <a:off x="5753075" y="1152473"/>
            <a:ext cx="2604081" cy="347210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7">
          <a:extLst>
            <a:ext uri="{FF2B5EF4-FFF2-40B4-BE49-F238E27FC236}">
              <a16:creationId xmlns:a16="http://schemas.microsoft.com/office/drawing/2014/main" id="{DB1F95D4-84B1-D8DB-2227-9B839DB7CC50}"/>
            </a:ext>
          </a:extLst>
        </p:cNvPr>
        <p:cNvGrpSpPr/>
        <p:nvPr/>
      </p:nvGrpSpPr>
      <p:grpSpPr>
        <a:xfrm>
          <a:off x="0" y="0"/>
          <a:ext cx="0" cy="0"/>
          <a:chOff x="0" y="0"/>
          <a:chExt cx="0" cy="0"/>
        </a:xfrm>
      </p:grpSpPr>
      <p:sp>
        <p:nvSpPr>
          <p:cNvPr id="88" name="Google Shape;88;p18">
            <a:extLst>
              <a:ext uri="{FF2B5EF4-FFF2-40B4-BE49-F238E27FC236}">
                <a16:creationId xmlns:a16="http://schemas.microsoft.com/office/drawing/2014/main" id="{92BB8DB3-A66E-DEA2-EC43-933BAE08D3D9}"/>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Sitka National Historical Park – History</a:t>
            </a:r>
            <a:endParaRPr sz="3200" dirty="0"/>
          </a:p>
        </p:txBody>
      </p:sp>
      <p:sp>
        <p:nvSpPr>
          <p:cNvPr id="89" name="Google Shape;89;p18">
            <a:extLst>
              <a:ext uri="{FF2B5EF4-FFF2-40B4-BE49-F238E27FC236}">
                <a16:creationId xmlns:a16="http://schemas.microsoft.com/office/drawing/2014/main" id="{92D9C075-8E01-306D-8517-D12B07A548BB}"/>
              </a:ext>
            </a:extLst>
          </p:cNvPr>
          <p:cNvSpPr txBox="1">
            <a:spLocks noGrp="1"/>
          </p:cNvSpPr>
          <p:nvPr>
            <p:ph type="body" idx="1"/>
          </p:nvPr>
        </p:nvSpPr>
        <p:spPr>
          <a:xfrm>
            <a:off x="311700" y="1153154"/>
            <a:ext cx="5218662"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sz="2400" dirty="0">
                <a:solidFill>
                  <a:schemeClr val="tx1"/>
                </a:solidFill>
                <a:latin typeface="+mj-lt"/>
              </a:rPr>
              <a:t>- Ancestral home of </a:t>
            </a:r>
            <a:r>
              <a:rPr lang="en-US" sz="2400" b="0" i="0" dirty="0" err="1">
                <a:solidFill>
                  <a:schemeClr val="tx1"/>
                </a:solidFill>
                <a:effectLst/>
                <a:latin typeface="+mj-lt"/>
              </a:rPr>
              <a:t>Kiks.ádi</a:t>
            </a:r>
            <a:r>
              <a:rPr lang="en-US" sz="2400" b="0" i="0" dirty="0">
                <a:solidFill>
                  <a:schemeClr val="tx1"/>
                </a:solidFill>
                <a:effectLst/>
                <a:latin typeface="+mj-lt"/>
              </a:rPr>
              <a:t> clan (Sitka Tribe of Alaska)</a:t>
            </a:r>
          </a:p>
          <a:p>
            <a:pPr marL="0" lvl="0" indent="0" algn="l" rtl="0">
              <a:spcBef>
                <a:spcPts val="0"/>
              </a:spcBef>
              <a:spcAft>
                <a:spcPts val="1200"/>
              </a:spcAft>
              <a:buNone/>
            </a:pPr>
            <a:r>
              <a:rPr lang="en-US" sz="2400" dirty="0">
                <a:solidFill>
                  <a:schemeClr val="tx1"/>
                </a:solidFill>
                <a:latin typeface="+mj-lt"/>
              </a:rPr>
              <a:t>- Site of pivotal 1802 &amp; 1804 battles with Russian colonizers</a:t>
            </a:r>
          </a:p>
        </p:txBody>
      </p:sp>
      <p:pic>
        <p:nvPicPr>
          <p:cNvPr id="91" name="Google Shape;91;p18">
            <a:extLst>
              <a:ext uri="{FF2B5EF4-FFF2-40B4-BE49-F238E27FC236}">
                <a16:creationId xmlns:a16="http://schemas.microsoft.com/office/drawing/2014/main" id="{B3462BD6-AA31-677A-AAA7-7F70407AF1C2}"/>
              </a:ext>
            </a:extLst>
          </p:cNvPr>
          <p:cNvPicPr preferRelativeResize="0"/>
          <p:nvPr/>
        </p:nvPicPr>
        <p:blipFill>
          <a:blip r:embed="rId3">
            <a:alphaModFix/>
          </a:blip>
          <a:stretch>
            <a:fillRect/>
          </a:stretch>
        </p:blipFill>
        <p:spPr>
          <a:xfrm>
            <a:off x="5753075" y="1152473"/>
            <a:ext cx="2604081" cy="3472102"/>
          </a:xfrm>
          <a:prstGeom prst="rect">
            <a:avLst/>
          </a:prstGeom>
          <a:noFill/>
          <a:ln>
            <a:noFill/>
          </a:ln>
        </p:spPr>
      </p:pic>
    </p:spTree>
    <p:extLst>
      <p:ext uri="{BB962C8B-B14F-4D97-AF65-F5344CB8AC3E}">
        <p14:creationId xmlns:p14="http://schemas.microsoft.com/office/powerpoint/2010/main" val="519453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7">
          <a:extLst>
            <a:ext uri="{FF2B5EF4-FFF2-40B4-BE49-F238E27FC236}">
              <a16:creationId xmlns:a16="http://schemas.microsoft.com/office/drawing/2014/main" id="{63E06E1D-469B-8755-9E88-E7320349DFFA}"/>
            </a:ext>
          </a:extLst>
        </p:cNvPr>
        <p:cNvGrpSpPr/>
        <p:nvPr/>
      </p:nvGrpSpPr>
      <p:grpSpPr>
        <a:xfrm>
          <a:off x="0" y="0"/>
          <a:ext cx="0" cy="0"/>
          <a:chOff x="0" y="0"/>
          <a:chExt cx="0" cy="0"/>
        </a:xfrm>
      </p:grpSpPr>
      <p:sp>
        <p:nvSpPr>
          <p:cNvPr id="88" name="Google Shape;88;p18">
            <a:extLst>
              <a:ext uri="{FF2B5EF4-FFF2-40B4-BE49-F238E27FC236}">
                <a16:creationId xmlns:a16="http://schemas.microsoft.com/office/drawing/2014/main" id="{DBCC3738-ADC7-761C-40BF-DE99F64F26BD}"/>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Sitka National Historical Park – History</a:t>
            </a:r>
            <a:endParaRPr sz="3200" dirty="0"/>
          </a:p>
        </p:txBody>
      </p:sp>
      <p:sp>
        <p:nvSpPr>
          <p:cNvPr id="89" name="Google Shape;89;p18">
            <a:extLst>
              <a:ext uri="{FF2B5EF4-FFF2-40B4-BE49-F238E27FC236}">
                <a16:creationId xmlns:a16="http://schemas.microsoft.com/office/drawing/2014/main" id="{E2724FA5-9D74-A9E7-C196-6FBADD377133}"/>
              </a:ext>
            </a:extLst>
          </p:cNvPr>
          <p:cNvSpPr txBox="1">
            <a:spLocks noGrp="1"/>
          </p:cNvSpPr>
          <p:nvPr>
            <p:ph type="body" idx="1"/>
          </p:nvPr>
        </p:nvSpPr>
        <p:spPr>
          <a:xfrm>
            <a:off x="311700" y="1153154"/>
            <a:ext cx="5218662"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sz="2400" dirty="0">
                <a:solidFill>
                  <a:schemeClr val="tx1"/>
                </a:solidFill>
                <a:latin typeface="+mj-lt"/>
              </a:rPr>
              <a:t>- Ancestral home of </a:t>
            </a:r>
            <a:r>
              <a:rPr lang="en-US" sz="2400" b="0" i="0" dirty="0" err="1">
                <a:solidFill>
                  <a:schemeClr val="tx1"/>
                </a:solidFill>
                <a:effectLst/>
                <a:latin typeface="+mj-lt"/>
              </a:rPr>
              <a:t>Kiks.ádi</a:t>
            </a:r>
            <a:r>
              <a:rPr lang="en-US" sz="2400" b="0" i="0" dirty="0">
                <a:solidFill>
                  <a:schemeClr val="tx1"/>
                </a:solidFill>
                <a:effectLst/>
                <a:latin typeface="+mj-lt"/>
              </a:rPr>
              <a:t> clan (Sitka Tribe of Alaska)</a:t>
            </a:r>
          </a:p>
          <a:p>
            <a:pPr marL="0" lvl="0" indent="0" algn="l" rtl="0">
              <a:spcBef>
                <a:spcPts val="0"/>
              </a:spcBef>
              <a:spcAft>
                <a:spcPts val="1200"/>
              </a:spcAft>
              <a:buNone/>
            </a:pPr>
            <a:r>
              <a:rPr lang="en-US" sz="2400" dirty="0">
                <a:solidFill>
                  <a:schemeClr val="tx1"/>
                </a:solidFill>
                <a:latin typeface="+mj-lt"/>
              </a:rPr>
              <a:t>- Site of pivotal 1802 &amp; 1804 battles with Russian colonizers</a:t>
            </a:r>
          </a:p>
          <a:p>
            <a:pPr marL="0" lvl="0" indent="0" algn="l" rtl="0">
              <a:spcBef>
                <a:spcPts val="0"/>
              </a:spcBef>
              <a:spcAft>
                <a:spcPts val="1200"/>
              </a:spcAft>
              <a:buNone/>
            </a:pPr>
            <a:r>
              <a:rPr lang="en-US" sz="2400" dirty="0">
                <a:solidFill>
                  <a:schemeClr val="tx1"/>
                </a:solidFill>
                <a:latin typeface="+mj-lt"/>
              </a:rPr>
              <a:t>- Declared a National Monument in 1910</a:t>
            </a:r>
            <a:endParaRPr sz="2400" dirty="0">
              <a:solidFill>
                <a:schemeClr val="tx1"/>
              </a:solidFill>
              <a:latin typeface="+mj-lt"/>
            </a:endParaRPr>
          </a:p>
        </p:txBody>
      </p:sp>
      <p:pic>
        <p:nvPicPr>
          <p:cNvPr id="91" name="Google Shape;91;p18">
            <a:extLst>
              <a:ext uri="{FF2B5EF4-FFF2-40B4-BE49-F238E27FC236}">
                <a16:creationId xmlns:a16="http://schemas.microsoft.com/office/drawing/2014/main" id="{F7688327-0890-2FBB-09DE-B182943700D6}"/>
              </a:ext>
            </a:extLst>
          </p:cNvPr>
          <p:cNvPicPr preferRelativeResize="0"/>
          <p:nvPr/>
        </p:nvPicPr>
        <p:blipFill>
          <a:blip r:embed="rId3">
            <a:alphaModFix/>
          </a:blip>
          <a:stretch>
            <a:fillRect/>
          </a:stretch>
        </p:blipFill>
        <p:spPr>
          <a:xfrm>
            <a:off x="5753075" y="1152473"/>
            <a:ext cx="2604081" cy="3472102"/>
          </a:xfrm>
          <a:prstGeom prst="rect">
            <a:avLst/>
          </a:prstGeom>
          <a:noFill/>
          <a:ln>
            <a:noFill/>
          </a:ln>
        </p:spPr>
      </p:pic>
    </p:spTree>
    <p:extLst>
      <p:ext uri="{BB962C8B-B14F-4D97-AF65-F5344CB8AC3E}">
        <p14:creationId xmlns:p14="http://schemas.microsoft.com/office/powerpoint/2010/main" val="8640310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22854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Hyperabundance of endemic species</a:t>
            </a:r>
            <a:endParaRPr sz="3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8" name="Google Shape;98;p19"/>
          <p:cNvPicPr preferRelativeResize="0">
            <a:picLocks noChangeAspect="1"/>
          </p:cNvPicPr>
          <p:nvPr/>
        </p:nvPicPr>
        <p:blipFill>
          <a:blip r:embed="rId3">
            <a:alphaModFix/>
          </a:blip>
          <a:stretch>
            <a:fillRect/>
          </a:stretch>
        </p:blipFill>
        <p:spPr>
          <a:xfrm>
            <a:off x="0" y="0"/>
            <a:ext cx="9144000" cy="5250656"/>
          </a:xfrm>
          <a:prstGeom prst="rect">
            <a:avLst/>
          </a:prstGeom>
          <a:noFill/>
          <a:ln>
            <a:noFill/>
          </a:ln>
        </p:spPr>
      </p:pic>
      <p:sp>
        <p:nvSpPr>
          <p:cNvPr id="96" name="Google Shape;96;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Sitka National Historical Park – Indian River</a:t>
            </a:r>
            <a:endParaRPr sz="32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5" name="Google Shape;105;p20"/>
          <p:cNvPicPr preferRelativeResize="0">
            <a:picLocks noChangeAspect="1"/>
          </p:cNvPicPr>
          <p:nvPr/>
        </p:nvPicPr>
        <p:blipFill>
          <a:blip r:embed="rId3">
            <a:alphaModFix/>
          </a:blip>
          <a:stretch>
            <a:fillRect/>
          </a:stretch>
        </p:blipFill>
        <p:spPr>
          <a:xfrm>
            <a:off x="0" y="-8792"/>
            <a:ext cx="9144000" cy="6857989"/>
          </a:xfrm>
          <a:prstGeom prst="rect">
            <a:avLst/>
          </a:prstGeom>
          <a:noFill/>
          <a:ln>
            <a:noFill/>
          </a:ln>
        </p:spPr>
      </p:pic>
      <p:sp>
        <p:nvSpPr>
          <p:cNvPr id="5" name="Google Shape;103;p20">
            <a:extLst>
              <a:ext uri="{FF2B5EF4-FFF2-40B4-BE49-F238E27FC236}">
                <a16:creationId xmlns:a16="http://schemas.microsoft.com/office/drawing/2014/main" id="{E083CA5B-04F7-C38B-C808-AA686147F90F}"/>
              </a:ext>
            </a:extLst>
          </p:cNvPr>
          <p:cNvSpPr txBox="1">
            <a:spLocks noGrp="1"/>
          </p:cNvSpPr>
          <p:nvPr>
            <p:ph type="title"/>
          </p:nvPr>
        </p:nvSpPr>
        <p:spPr>
          <a:xfrm>
            <a:off x="404445"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chemeClr val="tx1"/>
                </a:solidFill>
              </a:rPr>
              <a:t>Sitka National Historical Park – Pink Salmon</a:t>
            </a:r>
            <a:endParaRPr sz="3200" dirty="0">
              <a:solidFill>
                <a:schemeClr val="tx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2">
          <a:extLst>
            <a:ext uri="{FF2B5EF4-FFF2-40B4-BE49-F238E27FC236}">
              <a16:creationId xmlns:a16="http://schemas.microsoft.com/office/drawing/2014/main" id="{F6B023AD-0019-27A0-C83C-9530E6C5FCB3}"/>
            </a:ext>
          </a:extLst>
        </p:cNvPr>
        <p:cNvGrpSpPr/>
        <p:nvPr/>
      </p:nvGrpSpPr>
      <p:grpSpPr>
        <a:xfrm>
          <a:off x="0" y="0"/>
          <a:ext cx="0" cy="0"/>
          <a:chOff x="0" y="0"/>
          <a:chExt cx="0" cy="0"/>
        </a:xfrm>
      </p:grpSpPr>
      <p:pic>
        <p:nvPicPr>
          <p:cNvPr id="105" name="Google Shape;105;p20">
            <a:extLst>
              <a:ext uri="{FF2B5EF4-FFF2-40B4-BE49-F238E27FC236}">
                <a16:creationId xmlns:a16="http://schemas.microsoft.com/office/drawing/2014/main" id="{891D2984-9B3C-781E-99DA-CF65B6757F40}"/>
              </a:ext>
            </a:extLst>
          </p:cNvPr>
          <p:cNvPicPr preferRelativeResize="0">
            <a:picLocks noChangeAspect="1"/>
          </p:cNvPicPr>
          <p:nvPr/>
        </p:nvPicPr>
        <p:blipFill>
          <a:blip r:embed="rId3">
            <a:alphaModFix/>
          </a:blip>
          <a:stretch>
            <a:fillRect/>
          </a:stretch>
        </p:blipFill>
        <p:spPr>
          <a:xfrm>
            <a:off x="0" y="-8792"/>
            <a:ext cx="9144000" cy="6857989"/>
          </a:xfrm>
          <a:prstGeom prst="rect">
            <a:avLst/>
          </a:prstGeom>
          <a:noFill/>
          <a:ln>
            <a:noFill/>
          </a:ln>
        </p:spPr>
      </p:pic>
      <p:sp>
        <p:nvSpPr>
          <p:cNvPr id="2" name="Rectangle 1">
            <a:extLst>
              <a:ext uri="{FF2B5EF4-FFF2-40B4-BE49-F238E27FC236}">
                <a16:creationId xmlns:a16="http://schemas.microsoft.com/office/drawing/2014/main" id="{F33AEA66-9EB5-99C0-1A58-6BFFF55037AE}"/>
              </a:ext>
            </a:extLst>
          </p:cNvPr>
          <p:cNvSpPr/>
          <p:nvPr/>
        </p:nvSpPr>
        <p:spPr>
          <a:xfrm>
            <a:off x="404445" y="445025"/>
            <a:ext cx="8335107" cy="4294029"/>
          </a:xfrm>
          <a:prstGeom prst="rect">
            <a:avLst/>
          </a:prstGeom>
          <a:solidFill>
            <a:schemeClr val="tx1">
              <a:alpha val="51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Google Shape;103;p20">
            <a:extLst>
              <a:ext uri="{FF2B5EF4-FFF2-40B4-BE49-F238E27FC236}">
                <a16:creationId xmlns:a16="http://schemas.microsoft.com/office/drawing/2014/main" id="{50CCE17A-2B9A-598F-6949-9F55A88354D6}"/>
              </a:ext>
            </a:extLst>
          </p:cNvPr>
          <p:cNvSpPr txBox="1">
            <a:spLocks noGrp="1"/>
          </p:cNvSpPr>
          <p:nvPr>
            <p:ph type="title"/>
          </p:nvPr>
        </p:nvSpPr>
        <p:spPr>
          <a:xfrm>
            <a:off x="404445"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chemeClr val="bg1"/>
                </a:solidFill>
              </a:rPr>
              <a:t>Sitka National Historical Park – Pink Salmon</a:t>
            </a:r>
            <a:endParaRPr sz="3200" dirty="0">
              <a:solidFill>
                <a:schemeClr val="bg1"/>
              </a:solidFill>
            </a:endParaRPr>
          </a:p>
        </p:txBody>
      </p:sp>
      <p:sp>
        <p:nvSpPr>
          <p:cNvPr id="3" name="Google Shape;111;p21">
            <a:extLst>
              <a:ext uri="{FF2B5EF4-FFF2-40B4-BE49-F238E27FC236}">
                <a16:creationId xmlns:a16="http://schemas.microsoft.com/office/drawing/2014/main" id="{0E7C8599-4188-58D6-6E48-033DB17220A0}"/>
              </a:ext>
            </a:extLst>
          </p:cNvPr>
          <p:cNvSpPr txBox="1">
            <a:spLocks noGrp="1"/>
          </p:cNvSpPr>
          <p:nvPr>
            <p:ph type="body" idx="1"/>
          </p:nvPr>
        </p:nvSpPr>
        <p:spPr>
          <a:xfrm>
            <a:off x="536331" y="1151792"/>
            <a:ext cx="7751816" cy="3873866"/>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endParaRPr lang="en-US" sz="2400" dirty="0">
              <a:solidFill>
                <a:schemeClr val="bg1"/>
              </a:solidFill>
            </a:endParaRPr>
          </a:p>
          <a:p>
            <a:pPr marL="0" lvl="0" indent="0" algn="l" rtl="0">
              <a:lnSpc>
                <a:spcPct val="100000"/>
              </a:lnSpc>
              <a:spcBef>
                <a:spcPts val="0"/>
              </a:spcBef>
              <a:spcAft>
                <a:spcPts val="0"/>
              </a:spcAft>
              <a:buNone/>
            </a:pPr>
            <a:r>
              <a:rPr lang="en" sz="2400" dirty="0">
                <a:solidFill>
                  <a:schemeClr val="dk1"/>
                </a:solidFill>
              </a:rPr>
              <a:t>	</a:t>
            </a:r>
            <a:endParaRPr sz="2400" dirty="0">
              <a:solidFill>
                <a:schemeClr val="dk1"/>
              </a:solidFill>
            </a:endParaRPr>
          </a:p>
          <a:p>
            <a:pPr marL="0" lvl="0" indent="0" algn="l" rtl="0">
              <a:lnSpc>
                <a:spcPct val="100000"/>
              </a:lnSpc>
              <a:spcBef>
                <a:spcPts val="0"/>
              </a:spcBef>
              <a:spcAft>
                <a:spcPts val="0"/>
              </a:spcAft>
              <a:buNone/>
            </a:pPr>
            <a:endParaRPr sz="2400" dirty="0">
              <a:solidFill>
                <a:schemeClr val="dk1"/>
              </a:solidFill>
            </a:endParaRPr>
          </a:p>
          <a:p>
            <a:pPr marL="0" lvl="0" indent="0" algn="l" rtl="0">
              <a:spcBef>
                <a:spcPts val="0"/>
              </a:spcBef>
              <a:spcAft>
                <a:spcPts val="1200"/>
              </a:spcAft>
              <a:buNone/>
            </a:pPr>
            <a:endParaRPr dirty="0"/>
          </a:p>
        </p:txBody>
      </p:sp>
    </p:spTree>
    <p:extLst>
      <p:ext uri="{BB962C8B-B14F-4D97-AF65-F5344CB8AC3E}">
        <p14:creationId xmlns:p14="http://schemas.microsoft.com/office/powerpoint/2010/main" val="21764137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2">
          <a:extLst>
            <a:ext uri="{FF2B5EF4-FFF2-40B4-BE49-F238E27FC236}">
              <a16:creationId xmlns:a16="http://schemas.microsoft.com/office/drawing/2014/main" id="{5A7DF62B-FA42-EDC6-ABBC-5A59DBE8268D}"/>
            </a:ext>
          </a:extLst>
        </p:cNvPr>
        <p:cNvGrpSpPr/>
        <p:nvPr/>
      </p:nvGrpSpPr>
      <p:grpSpPr>
        <a:xfrm>
          <a:off x="0" y="0"/>
          <a:ext cx="0" cy="0"/>
          <a:chOff x="0" y="0"/>
          <a:chExt cx="0" cy="0"/>
        </a:xfrm>
      </p:grpSpPr>
      <p:pic>
        <p:nvPicPr>
          <p:cNvPr id="105" name="Google Shape;105;p20">
            <a:extLst>
              <a:ext uri="{FF2B5EF4-FFF2-40B4-BE49-F238E27FC236}">
                <a16:creationId xmlns:a16="http://schemas.microsoft.com/office/drawing/2014/main" id="{0062BD6A-C8E6-A386-4D48-031D7E8D73D0}"/>
              </a:ext>
            </a:extLst>
          </p:cNvPr>
          <p:cNvPicPr preferRelativeResize="0">
            <a:picLocks noChangeAspect="1"/>
          </p:cNvPicPr>
          <p:nvPr/>
        </p:nvPicPr>
        <p:blipFill>
          <a:blip r:embed="rId3">
            <a:alphaModFix/>
          </a:blip>
          <a:stretch>
            <a:fillRect/>
          </a:stretch>
        </p:blipFill>
        <p:spPr>
          <a:xfrm>
            <a:off x="0" y="-8792"/>
            <a:ext cx="9144000" cy="6857989"/>
          </a:xfrm>
          <a:prstGeom prst="rect">
            <a:avLst/>
          </a:prstGeom>
          <a:noFill/>
          <a:ln>
            <a:noFill/>
          </a:ln>
        </p:spPr>
      </p:pic>
      <p:sp>
        <p:nvSpPr>
          <p:cNvPr id="2" name="Rectangle 1">
            <a:extLst>
              <a:ext uri="{FF2B5EF4-FFF2-40B4-BE49-F238E27FC236}">
                <a16:creationId xmlns:a16="http://schemas.microsoft.com/office/drawing/2014/main" id="{BC9FA972-1F52-2E2C-4541-0C2B383397E9}"/>
              </a:ext>
            </a:extLst>
          </p:cNvPr>
          <p:cNvSpPr/>
          <p:nvPr/>
        </p:nvSpPr>
        <p:spPr>
          <a:xfrm>
            <a:off x="404445" y="445025"/>
            <a:ext cx="8335107" cy="4294029"/>
          </a:xfrm>
          <a:prstGeom prst="rect">
            <a:avLst/>
          </a:prstGeom>
          <a:solidFill>
            <a:schemeClr val="tx1">
              <a:alpha val="51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Google Shape;103;p20">
            <a:extLst>
              <a:ext uri="{FF2B5EF4-FFF2-40B4-BE49-F238E27FC236}">
                <a16:creationId xmlns:a16="http://schemas.microsoft.com/office/drawing/2014/main" id="{F71AB330-1CF0-48B2-882D-1383208B9D8E}"/>
              </a:ext>
            </a:extLst>
          </p:cNvPr>
          <p:cNvSpPr txBox="1">
            <a:spLocks noGrp="1"/>
          </p:cNvSpPr>
          <p:nvPr>
            <p:ph type="title"/>
          </p:nvPr>
        </p:nvSpPr>
        <p:spPr>
          <a:xfrm>
            <a:off x="404445"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chemeClr val="bg1"/>
                </a:solidFill>
              </a:rPr>
              <a:t>Sitka National Historical Park – Pink Salmon</a:t>
            </a:r>
            <a:endParaRPr sz="3200" dirty="0">
              <a:solidFill>
                <a:schemeClr val="bg1"/>
              </a:solidFill>
            </a:endParaRPr>
          </a:p>
        </p:txBody>
      </p:sp>
      <p:sp>
        <p:nvSpPr>
          <p:cNvPr id="3" name="Google Shape;111;p21">
            <a:extLst>
              <a:ext uri="{FF2B5EF4-FFF2-40B4-BE49-F238E27FC236}">
                <a16:creationId xmlns:a16="http://schemas.microsoft.com/office/drawing/2014/main" id="{29B4B0BE-518B-FB87-258B-BA68FA969FC6}"/>
              </a:ext>
            </a:extLst>
          </p:cNvPr>
          <p:cNvSpPr txBox="1">
            <a:spLocks noGrp="1"/>
          </p:cNvSpPr>
          <p:nvPr>
            <p:ph type="body" idx="1"/>
          </p:nvPr>
        </p:nvSpPr>
        <p:spPr>
          <a:xfrm>
            <a:off x="536331" y="1151792"/>
            <a:ext cx="7751816" cy="3873866"/>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2400" dirty="0">
                <a:solidFill>
                  <a:schemeClr val="bg1"/>
                </a:solidFill>
              </a:rPr>
              <a:t>- </a:t>
            </a:r>
            <a:r>
              <a:rPr lang="en-US" sz="2400" b="0" i="0" dirty="0" err="1">
                <a:solidFill>
                  <a:schemeClr val="bg1"/>
                </a:solidFill>
                <a:effectLst/>
                <a:latin typeface="+mj-lt"/>
              </a:rPr>
              <a:t>Kiks.ádi</a:t>
            </a:r>
            <a:r>
              <a:rPr lang="en-US" sz="2400" b="0" i="0" dirty="0">
                <a:solidFill>
                  <a:schemeClr val="bg1"/>
                </a:solidFill>
                <a:effectLst/>
                <a:latin typeface="+mj-lt"/>
              </a:rPr>
              <a:t> fishing camp established in the </a:t>
            </a:r>
            <a:r>
              <a:rPr lang="en-US" sz="2400" dirty="0">
                <a:solidFill>
                  <a:schemeClr val="bg1"/>
                </a:solidFill>
                <a:latin typeface="+mj-lt"/>
              </a:rPr>
              <a:t>ancient past</a:t>
            </a:r>
            <a:endParaRPr lang="en-US" sz="2400" dirty="0">
              <a:solidFill>
                <a:schemeClr val="bg1"/>
              </a:solidFill>
            </a:endParaRPr>
          </a:p>
          <a:p>
            <a:pPr marL="0" lvl="0" indent="0" algn="l" rtl="0">
              <a:lnSpc>
                <a:spcPct val="100000"/>
              </a:lnSpc>
              <a:spcBef>
                <a:spcPts val="0"/>
              </a:spcBef>
              <a:spcAft>
                <a:spcPts val="0"/>
              </a:spcAft>
              <a:buNone/>
            </a:pPr>
            <a:endParaRPr lang="en-US" sz="2400" dirty="0">
              <a:solidFill>
                <a:schemeClr val="bg1"/>
              </a:solidFill>
            </a:endParaRPr>
          </a:p>
          <a:p>
            <a:pPr marL="0" lvl="0" indent="0" algn="l" rtl="0">
              <a:lnSpc>
                <a:spcPct val="100000"/>
              </a:lnSpc>
              <a:spcBef>
                <a:spcPts val="0"/>
              </a:spcBef>
              <a:spcAft>
                <a:spcPts val="0"/>
              </a:spcAft>
              <a:buNone/>
            </a:pPr>
            <a:r>
              <a:rPr lang="en" sz="2400" dirty="0">
                <a:solidFill>
                  <a:schemeClr val="dk1"/>
                </a:solidFill>
              </a:rPr>
              <a:t>	</a:t>
            </a:r>
            <a:endParaRPr sz="2400" dirty="0">
              <a:solidFill>
                <a:schemeClr val="dk1"/>
              </a:solidFill>
            </a:endParaRPr>
          </a:p>
          <a:p>
            <a:pPr marL="0" lvl="0" indent="0" algn="l" rtl="0">
              <a:lnSpc>
                <a:spcPct val="100000"/>
              </a:lnSpc>
              <a:spcBef>
                <a:spcPts val="0"/>
              </a:spcBef>
              <a:spcAft>
                <a:spcPts val="0"/>
              </a:spcAft>
              <a:buNone/>
            </a:pPr>
            <a:endParaRPr sz="2400" dirty="0">
              <a:solidFill>
                <a:schemeClr val="dk1"/>
              </a:solidFill>
            </a:endParaRPr>
          </a:p>
          <a:p>
            <a:pPr marL="0" lvl="0" indent="0" algn="l" rtl="0">
              <a:spcBef>
                <a:spcPts val="0"/>
              </a:spcBef>
              <a:spcAft>
                <a:spcPts val="1200"/>
              </a:spcAft>
              <a:buNone/>
            </a:pPr>
            <a:endParaRPr dirty="0"/>
          </a:p>
        </p:txBody>
      </p:sp>
    </p:spTree>
    <p:extLst>
      <p:ext uri="{BB962C8B-B14F-4D97-AF65-F5344CB8AC3E}">
        <p14:creationId xmlns:p14="http://schemas.microsoft.com/office/powerpoint/2010/main" val="20133584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2">
          <a:extLst>
            <a:ext uri="{FF2B5EF4-FFF2-40B4-BE49-F238E27FC236}">
              <a16:creationId xmlns:a16="http://schemas.microsoft.com/office/drawing/2014/main" id="{98253301-9FC6-82FE-B3B5-CD9E517169DC}"/>
            </a:ext>
          </a:extLst>
        </p:cNvPr>
        <p:cNvGrpSpPr/>
        <p:nvPr/>
      </p:nvGrpSpPr>
      <p:grpSpPr>
        <a:xfrm>
          <a:off x="0" y="0"/>
          <a:ext cx="0" cy="0"/>
          <a:chOff x="0" y="0"/>
          <a:chExt cx="0" cy="0"/>
        </a:xfrm>
      </p:grpSpPr>
      <p:pic>
        <p:nvPicPr>
          <p:cNvPr id="105" name="Google Shape;105;p20">
            <a:extLst>
              <a:ext uri="{FF2B5EF4-FFF2-40B4-BE49-F238E27FC236}">
                <a16:creationId xmlns:a16="http://schemas.microsoft.com/office/drawing/2014/main" id="{AA50F227-9D31-8C1F-4A65-447A3A71CB28}"/>
              </a:ext>
            </a:extLst>
          </p:cNvPr>
          <p:cNvPicPr preferRelativeResize="0">
            <a:picLocks noChangeAspect="1"/>
          </p:cNvPicPr>
          <p:nvPr/>
        </p:nvPicPr>
        <p:blipFill>
          <a:blip r:embed="rId3">
            <a:alphaModFix/>
          </a:blip>
          <a:stretch>
            <a:fillRect/>
          </a:stretch>
        </p:blipFill>
        <p:spPr>
          <a:xfrm>
            <a:off x="0" y="-8792"/>
            <a:ext cx="9144000" cy="6857989"/>
          </a:xfrm>
          <a:prstGeom prst="rect">
            <a:avLst/>
          </a:prstGeom>
          <a:noFill/>
          <a:ln>
            <a:noFill/>
          </a:ln>
        </p:spPr>
      </p:pic>
      <p:sp>
        <p:nvSpPr>
          <p:cNvPr id="2" name="Rectangle 1">
            <a:extLst>
              <a:ext uri="{FF2B5EF4-FFF2-40B4-BE49-F238E27FC236}">
                <a16:creationId xmlns:a16="http://schemas.microsoft.com/office/drawing/2014/main" id="{A5FF6FF8-E320-F7E0-3548-2D5834B06A4B}"/>
              </a:ext>
            </a:extLst>
          </p:cNvPr>
          <p:cNvSpPr/>
          <p:nvPr/>
        </p:nvSpPr>
        <p:spPr>
          <a:xfrm>
            <a:off x="404445" y="445025"/>
            <a:ext cx="8335107" cy="4294029"/>
          </a:xfrm>
          <a:prstGeom prst="rect">
            <a:avLst/>
          </a:prstGeom>
          <a:solidFill>
            <a:schemeClr val="tx1">
              <a:alpha val="51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Google Shape;103;p20">
            <a:extLst>
              <a:ext uri="{FF2B5EF4-FFF2-40B4-BE49-F238E27FC236}">
                <a16:creationId xmlns:a16="http://schemas.microsoft.com/office/drawing/2014/main" id="{AAB60416-3B9D-F1C8-BFB9-0CC826BE07FA}"/>
              </a:ext>
            </a:extLst>
          </p:cNvPr>
          <p:cNvSpPr txBox="1">
            <a:spLocks noGrp="1"/>
          </p:cNvSpPr>
          <p:nvPr>
            <p:ph type="title"/>
          </p:nvPr>
        </p:nvSpPr>
        <p:spPr>
          <a:xfrm>
            <a:off x="404445"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chemeClr val="bg1"/>
                </a:solidFill>
              </a:rPr>
              <a:t>Sitka National Historical Park – Pink Salmon</a:t>
            </a:r>
            <a:endParaRPr sz="3200" dirty="0">
              <a:solidFill>
                <a:schemeClr val="bg1"/>
              </a:solidFill>
            </a:endParaRPr>
          </a:p>
        </p:txBody>
      </p:sp>
      <p:sp>
        <p:nvSpPr>
          <p:cNvPr id="3" name="Google Shape;111;p21">
            <a:extLst>
              <a:ext uri="{FF2B5EF4-FFF2-40B4-BE49-F238E27FC236}">
                <a16:creationId xmlns:a16="http://schemas.microsoft.com/office/drawing/2014/main" id="{FD5DC546-75AE-7092-60DE-2FD3D33FFA1D}"/>
              </a:ext>
            </a:extLst>
          </p:cNvPr>
          <p:cNvSpPr txBox="1">
            <a:spLocks noGrp="1"/>
          </p:cNvSpPr>
          <p:nvPr>
            <p:ph type="body" idx="1"/>
          </p:nvPr>
        </p:nvSpPr>
        <p:spPr>
          <a:xfrm>
            <a:off x="536331" y="1151792"/>
            <a:ext cx="7751816" cy="3873866"/>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2400" dirty="0">
                <a:solidFill>
                  <a:schemeClr val="bg1"/>
                </a:solidFill>
              </a:rPr>
              <a:t>- </a:t>
            </a:r>
            <a:r>
              <a:rPr lang="en-US" sz="2400" b="0" i="0" dirty="0" err="1">
                <a:solidFill>
                  <a:schemeClr val="bg1"/>
                </a:solidFill>
                <a:effectLst/>
                <a:latin typeface="+mj-lt"/>
              </a:rPr>
              <a:t>Kiks.ádi</a:t>
            </a:r>
            <a:r>
              <a:rPr lang="en-US" sz="2400" b="0" i="0" dirty="0">
                <a:solidFill>
                  <a:schemeClr val="bg1"/>
                </a:solidFill>
                <a:effectLst/>
                <a:latin typeface="+mj-lt"/>
              </a:rPr>
              <a:t> fishing camp established in the </a:t>
            </a:r>
            <a:r>
              <a:rPr lang="en-US" sz="2400" dirty="0">
                <a:solidFill>
                  <a:schemeClr val="bg1"/>
                </a:solidFill>
                <a:latin typeface="+mj-lt"/>
              </a:rPr>
              <a:t>ancient past</a:t>
            </a:r>
            <a:endParaRPr lang="en-US" sz="2400" dirty="0">
              <a:solidFill>
                <a:schemeClr val="bg1"/>
              </a:solidFill>
            </a:endParaRPr>
          </a:p>
          <a:p>
            <a:pPr marL="0" lvl="0" indent="0" algn="l" rtl="0">
              <a:lnSpc>
                <a:spcPct val="100000"/>
              </a:lnSpc>
              <a:spcBef>
                <a:spcPts val="0"/>
              </a:spcBef>
              <a:spcAft>
                <a:spcPts val="0"/>
              </a:spcAft>
              <a:buNone/>
            </a:pPr>
            <a:endParaRPr lang="en-US" sz="2400" dirty="0">
              <a:solidFill>
                <a:schemeClr val="bg1"/>
              </a:solidFill>
            </a:endParaRPr>
          </a:p>
          <a:p>
            <a:pPr marL="0" lvl="0" indent="0" algn="l" rtl="0">
              <a:lnSpc>
                <a:spcPct val="100000"/>
              </a:lnSpc>
              <a:spcBef>
                <a:spcPts val="0"/>
              </a:spcBef>
              <a:spcAft>
                <a:spcPts val="0"/>
              </a:spcAft>
              <a:buNone/>
            </a:pPr>
            <a:r>
              <a:rPr lang="en-US" sz="2400" dirty="0">
                <a:solidFill>
                  <a:schemeClr val="bg1"/>
                </a:solidFill>
              </a:rPr>
              <a:t>- Strong pink salmon runs into 20</a:t>
            </a:r>
            <a:r>
              <a:rPr lang="en-US" sz="2400" baseline="30000" dirty="0">
                <a:solidFill>
                  <a:schemeClr val="bg1"/>
                </a:solidFill>
              </a:rPr>
              <a:t>th</a:t>
            </a:r>
            <a:r>
              <a:rPr lang="en-US" sz="2400" dirty="0">
                <a:solidFill>
                  <a:schemeClr val="bg1"/>
                </a:solidFill>
              </a:rPr>
              <a:t> century</a:t>
            </a:r>
          </a:p>
          <a:p>
            <a:pPr marL="0" lvl="0" indent="0" algn="l" rtl="0">
              <a:lnSpc>
                <a:spcPct val="100000"/>
              </a:lnSpc>
              <a:spcBef>
                <a:spcPts val="0"/>
              </a:spcBef>
              <a:spcAft>
                <a:spcPts val="0"/>
              </a:spcAft>
              <a:buNone/>
            </a:pPr>
            <a:r>
              <a:rPr lang="en" sz="2400" dirty="0">
                <a:solidFill>
                  <a:schemeClr val="dk1"/>
                </a:solidFill>
              </a:rPr>
              <a:t>	</a:t>
            </a:r>
            <a:endParaRPr sz="2400" dirty="0">
              <a:solidFill>
                <a:schemeClr val="dk1"/>
              </a:solidFill>
            </a:endParaRPr>
          </a:p>
          <a:p>
            <a:pPr marL="0" lvl="0" indent="0" algn="l" rtl="0">
              <a:lnSpc>
                <a:spcPct val="100000"/>
              </a:lnSpc>
              <a:spcBef>
                <a:spcPts val="0"/>
              </a:spcBef>
              <a:spcAft>
                <a:spcPts val="0"/>
              </a:spcAft>
              <a:buNone/>
            </a:pPr>
            <a:endParaRPr sz="2400" dirty="0">
              <a:solidFill>
                <a:schemeClr val="dk1"/>
              </a:solidFill>
            </a:endParaRPr>
          </a:p>
          <a:p>
            <a:pPr marL="0" lvl="0" indent="0" algn="l" rtl="0">
              <a:spcBef>
                <a:spcPts val="0"/>
              </a:spcBef>
              <a:spcAft>
                <a:spcPts val="1200"/>
              </a:spcAft>
              <a:buNone/>
            </a:pPr>
            <a:endParaRPr dirty="0"/>
          </a:p>
        </p:txBody>
      </p:sp>
    </p:spTree>
    <p:extLst>
      <p:ext uri="{BB962C8B-B14F-4D97-AF65-F5344CB8AC3E}">
        <p14:creationId xmlns:p14="http://schemas.microsoft.com/office/powerpoint/2010/main" val="918073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2">
          <a:extLst>
            <a:ext uri="{FF2B5EF4-FFF2-40B4-BE49-F238E27FC236}">
              <a16:creationId xmlns:a16="http://schemas.microsoft.com/office/drawing/2014/main" id="{2CEA3B37-AE15-F889-6C38-C2D4E38AB401}"/>
            </a:ext>
          </a:extLst>
        </p:cNvPr>
        <p:cNvGrpSpPr/>
        <p:nvPr/>
      </p:nvGrpSpPr>
      <p:grpSpPr>
        <a:xfrm>
          <a:off x="0" y="0"/>
          <a:ext cx="0" cy="0"/>
          <a:chOff x="0" y="0"/>
          <a:chExt cx="0" cy="0"/>
        </a:xfrm>
      </p:grpSpPr>
      <p:pic>
        <p:nvPicPr>
          <p:cNvPr id="105" name="Google Shape;105;p20">
            <a:extLst>
              <a:ext uri="{FF2B5EF4-FFF2-40B4-BE49-F238E27FC236}">
                <a16:creationId xmlns:a16="http://schemas.microsoft.com/office/drawing/2014/main" id="{BEF761B9-3B96-0019-904D-1EE609B4649A}"/>
              </a:ext>
            </a:extLst>
          </p:cNvPr>
          <p:cNvPicPr preferRelativeResize="0">
            <a:picLocks noChangeAspect="1"/>
          </p:cNvPicPr>
          <p:nvPr/>
        </p:nvPicPr>
        <p:blipFill>
          <a:blip r:embed="rId3">
            <a:alphaModFix/>
          </a:blip>
          <a:stretch>
            <a:fillRect/>
          </a:stretch>
        </p:blipFill>
        <p:spPr>
          <a:xfrm>
            <a:off x="0" y="-8792"/>
            <a:ext cx="9144000" cy="6857989"/>
          </a:xfrm>
          <a:prstGeom prst="rect">
            <a:avLst/>
          </a:prstGeom>
          <a:noFill/>
          <a:ln>
            <a:noFill/>
          </a:ln>
        </p:spPr>
      </p:pic>
      <p:sp>
        <p:nvSpPr>
          <p:cNvPr id="2" name="Rectangle 1">
            <a:extLst>
              <a:ext uri="{FF2B5EF4-FFF2-40B4-BE49-F238E27FC236}">
                <a16:creationId xmlns:a16="http://schemas.microsoft.com/office/drawing/2014/main" id="{E340908E-F500-5926-CD01-01B4BDBD4D34}"/>
              </a:ext>
            </a:extLst>
          </p:cNvPr>
          <p:cNvSpPr/>
          <p:nvPr/>
        </p:nvSpPr>
        <p:spPr>
          <a:xfrm>
            <a:off x="404445" y="445025"/>
            <a:ext cx="8335107" cy="4294029"/>
          </a:xfrm>
          <a:prstGeom prst="rect">
            <a:avLst/>
          </a:prstGeom>
          <a:solidFill>
            <a:schemeClr val="tx1">
              <a:alpha val="51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Google Shape;103;p20">
            <a:extLst>
              <a:ext uri="{FF2B5EF4-FFF2-40B4-BE49-F238E27FC236}">
                <a16:creationId xmlns:a16="http://schemas.microsoft.com/office/drawing/2014/main" id="{507F9AB9-BFA1-3257-99FA-5DD87B85A097}"/>
              </a:ext>
            </a:extLst>
          </p:cNvPr>
          <p:cNvSpPr txBox="1">
            <a:spLocks noGrp="1"/>
          </p:cNvSpPr>
          <p:nvPr>
            <p:ph type="title"/>
          </p:nvPr>
        </p:nvSpPr>
        <p:spPr>
          <a:xfrm>
            <a:off x="404445"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chemeClr val="bg1"/>
                </a:solidFill>
              </a:rPr>
              <a:t>Sitka National Historical Park – Pink Salmon</a:t>
            </a:r>
            <a:endParaRPr sz="3200" dirty="0">
              <a:solidFill>
                <a:schemeClr val="bg1"/>
              </a:solidFill>
            </a:endParaRPr>
          </a:p>
        </p:txBody>
      </p:sp>
      <p:sp>
        <p:nvSpPr>
          <p:cNvPr id="3" name="Google Shape;111;p21">
            <a:extLst>
              <a:ext uri="{FF2B5EF4-FFF2-40B4-BE49-F238E27FC236}">
                <a16:creationId xmlns:a16="http://schemas.microsoft.com/office/drawing/2014/main" id="{4F6279FA-F601-E57A-4EDD-565D056992DC}"/>
              </a:ext>
            </a:extLst>
          </p:cNvPr>
          <p:cNvSpPr txBox="1">
            <a:spLocks noGrp="1"/>
          </p:cNvSpPr>
          <p:nvPr>
            <p:ph type="body" idx="1"/>
          </p:nvPr>
        </p:nvSpPr>
        <p:spPr>
          <a:xfrm>
            <a:off x="536331" y="1151792"/>
            <a:ext cx="7751816" cy="3873866"/>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2400" dirty="0">
                <a:solidFill>
                  <a:schemeClr val="bg1"/>
                </a:solidFill>
              </a:rPr>
              <a:t>- </a:t>
            </a:r>
            <a:r>
              <a:rPr lang="en-US" sz="2400" b="0" i="0" dirty="0" err="1">
                <a:solidFill>
                  <a:schemeClr val="bg1"/>
                </a:solidFill>
                <a:effectLst/>
                <a:latin typeface="+mj-lt"/>
              </a:rPr>
              <a:t>Kiks.ádi</a:t>
            </a:r>
            <a:r>
              <a:rPr lang="en-US" sz="2400" b="0" i="0" dirty="0">
                <a:solidFill>
                  <a:schemeClr val="bg1"/>
                </a:solidFill>
                <a:effectLst/>
                <a:latin typeface="+mj-lt"/>
              </a:rPr>
              <a:t> fishing camp established in the </a:t>
            </a:r>
            <a:r>
              <a:rPr lang="en-US" sz="2400" dirty="0">
                <a:solidFill>
                  <a:schemeClr val="bg1"/>
                </a:solidFill>
                <a:latin typeface="+mj-lt"/>
              </a:rPr>
              <a:t>ancient past</a:t>
            </a:r>
            <a:endParaRPr lang="en-US" sz="2400" dirty="0">
              <a:solidFill>
                <a:schemeClr val="bg1"/>
              </a:solidFill>
            </a:endParaRPr>
          </a:p>
          <a:p>
            <a:pPr marL="0" lvl="0" indent="0" algn="l" rtl="0">
              <a:lnSpc>
                <a:spcPct val="100000"/>
              </a:lnSpc>
              <a:spcBef>
                <a:spcPts val="0"/>
              </a:spcBef>
              <a:spcAft>
                <a:spcPts val="0"/>
              </a:spcAft>
              <a:buNone/>
            </a:pPr>
            <a:endParaRPr lang="en-US" sz="2400" dirty="0">
              <a:solidFill>
                <a:schemeClr val="bg1"/>
              </a:solidFill>
            </a:endParaRPr>
          </a:p>
          <a:p>
            <a:pPr marL="0" lvl="0" indent="0" algn="l" rtl="0">
              <a:lnSpc>
                <a:spcPct val="100000"/>
              </a:lnSpc>
              <a:spcBef>
                <a:spcPts val="0"/>
              </a:spcBef>
              <a:spcAft>
                <a:spcPts val="0"/>
              </a:spcAft>
              <a:buNone/>
            </a:pPr>
            <a:r>
              <a:rPr lang="en-US" sz="2400" dirty="0">
                <a:solidFill>
                  <a:schemeClr val="bg1"/>
                </a:solidFill>
              </a:rPr>
              <a:t>- Strong pink salmon runs into 20</a:t>
            </a:r>
            <a:r>
              <a:rPr lang="en-US" sz="2400" baseline="30000" dirty="0">
                <a:solidFill>
                  <a:schemeClr val="bg1"/>
                </a:solidFill>
              </a:rPr>
              <a:t>th</a:t>
            </a:r>
            <a:r>
              <a:rPr lang="en-US" sz="2400" dirty="0">
                <a:solidFill>
                  <a:schemeClr val="bg1"/>
                </a:solidFill>
              </a:rPr>
              <a:t> century</a:t>
            </a:r>
          </a:p>
          <a:p>
            <a:pPr marL="0" lvl="0" indent="0" algn="l" rtl="0">
              <a:lnSpc>
                <a:spcPct val="100000"/>
              </a:lnSpc>
              <a:spcBef>
                <a:spcPts val="0"/>
              </a:spcBef>
              <a:spcAft>
                <a:spcPts val="0"/>
              </a:spcAft>
              <a:buNone/>
            </a:pPr>
            <a:r>
              <a:rPr lang="en-US" sz="2400" dirty="0">
                <a:solidFill>
                  <a:schemeClr val="bg1"/>
                </a:solidFill>
              </a:rPr>
              <a:t>	</a:t>
            </a:r>
            <a:r>
              <a:rPr lang="en-US" sz="2000" dirty="0">
                <a:solidFill>
                  <a:schemeClr val="bg1"/>
                </a:solidFill>
              </a:rPr>
              <a:t>“…it seemed like you should just be able to walk 	across the river on the humpies, there were so 	many of 	them.” –Isabella Brady, Tlingit elder</a:t>
            </a:r>
            <a:endParaRPr sz="2000" dirty="0">
              <a:solidFill>
                <a:schemeClr val="bg1"/>
              </a:solidFill>
            </a:endParaRPr>
          </a:p>
          <a:p>
            <a:pPr marL="0" lvl="0" indent="0" algn="l" rtl="0">
              <a:lnSpc>
                <a:spcPct val="100000"/>
              </a:lnSpc>
              <a:spcBef>
                <a:spcPts val="0"/>
              </a:spcBef>
              <a:spcAft>
                <a:spcPts val="0"/>
              </a:spcAft>
              <a:buNone/>
            </a:pPr>
            <a:r>
              <a:rPr lang="en" sz="2400" dirty="0">
                <a:solidFill>
                  <a:schemeClr val="dk1"/>
                </a:solidFill>
              </a:rPr>
              <a:t>	</a:t>
            </a:r>
            <a:endParaRPr sz="2400" dirty="0">
              <a:solidFill>
                <a:schemeClr val="dk1"/>
              </a:solidFill>
            </a:endParaRPr>
          </a:p>
          <a:p>
            <a:pPr marL="0" lvl="0" indent="0" algn="l" rtl="0">
              <a:lnSpc>
                <a:spcPct val="100000"/>
              </a:lnSpc>
              <a:spcBef>
                <a:spcPts val="0"/>
              </a:spcBef>
              <a:spcAft>
                <a:spcPts val="0"/>
              </a:spcAft>
              <a:buNone/>
            </a:pPr>
            <a:endParaRPr sz="2400" dirty="0">
              <a:solidFill>
                <a:schemeClr val="dk1"/>
              </a:solidFill>
            </a:endParaRPr>
          </a:p>
          <a:p>
            <a:pPr marL="0" lvl="0" indent="0" algn="l" rtl="0">
              <a:spcBef>
                <a:spcPts val="0"/>
              </a:spcBef>
              <a:spcAft>
                <a:spcPts val="1200"/>
              </a:spcAft>
              <a:buNone/>
            </a:pPr>
            <a:endParaRPr dirty="0"/>
          </a:p>
        </p:txBody>
      </p:sp>
    </p:spTree>
    <p:extLst>
      <p:ext uri="{BB962C8B-B14F-4D97-AF65-F5344CB8AC3E}">
        <p14:creationId xmlns:p14="http://schemas.microsoft.com/office/powerpoint/2010/main" val="7725669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2">
          <a:extLst>
            <a:ext uri="{FF2B5EF4-FFF2-40B4-BE49-F238E27FC236}">
              <a16:creationId xmlns:a16="http://schemas.microsoft.com/office/drawing/2014/main" id="{78FB967E-9D47-B264-66A4-058F4ED60B44}"/>
            </a:ext>
          </a:extLst>
        </p:cNvPr>
        <p:cNvGrpSpPr/>
        <p:nvPr/>
      </p:nvGrpSpPr>
      <p:grpSpPr>
        <a:xfrm>
          <a:off x="0" y="0"/>
          <a:ext cx="0" cy="0"/>
          <a:chOff x="0" y="0"/>
          <a:chExt cx="0" cy="0"/>
        </a:xfrm>
      </p:grpSpPr>
      <p:pic>
        <p:nvPicPr>
          <p:cNvPr id="105" name="Google Shape;105;p20">
            <a:extLst>
              <a:ext uri="{FF2B5EF4-FFF2-40B4-BE49-F238E27FC236}">
                <a16:creationId xmlns:a16="http://schemas.microsoft.com/office/drawing/2014/main" id="{AC2126F9-9E83-76B8-8CE8-AB181918D7D9}"/>
              </a:ext>
            </a:extLst>
          </p:cNvPr>
          <p:cNvPicPr preferRelativeResize="0">
            <a:picLocks noChangeAspect="1"/>
          </p:cNvPicPr>
          <p:nvPr/>
        </p:nvPicPr>
        <p:blipFill>
          <a:blip r:embed="rId3">
            <a:alphaModFix/>
          </a:blip>
          <a:stretch>
            <a:fillRect/>
          </a:stretch>
        </p:blipFill>
        <p:spPr>
          <a:xfrm>
            <a:off x="0" y="-8792"/>
            <a:ext cx="9144000" cy="6857989"/>
          </a:xfrm>
          <a:prstGeom prst="rect">
            <a:avLst/>
          </a:prstGeom>
          <a:noFill/>
          <a:ln>
            <a:noFill/>
          </a:ln>
        </p:spPr>
      </p:pic>
      <p:sp>
        <p:nvSpPr>
          <p:cNvPr id="2" name="Rectangle 1">
            <a:extLst>
              <a:ext uri="{FF2B5EF4-FFF2-40B4-BE49-F238E27FC236}">
                <a16:creationId xmlns:a16="http://schemas.microsoft.com/office/drawing/2014/main" id="{A95C9613-1799-16C8-B7D2-9AF3D396AFB8}"/>
              </a:ext>
            </a:extLst>
          </p:cNvPr>
          <p:cNvSpPr/>
          <p:nvPr/>
        </p:nvSpPr>
        <p:spPr>
          <a:xfrm>
            <a:off x="404445" y="445025"/>
            <a:ext cx="8335107" cy="4294029"/>
          </a:xfrm>
          <a:prstGeom prst="rect">
            <a:avLst/>
          </a:prstGeom>
          <a:solidFill>
            <a:schemeClr val="tx1">
              <a:alpha val="51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Google Shape;103;p20">
            <a:extLst>
              <a:ext uri="{FF2B5EF4-FFF2-40B4-BE49-F238E27FC236}">
                <a16:creationId xmlns:a16="http://schemas.microsoft.com/office/drawing/2014/main" id="{4E61DD29-384A-033E-436D-4F127F6C47C1}"/>
              </a:ext>
            </a:extLst>
          </p:cNvPr>
          <p:cNvSpPr txBox="1">
            <a:spLocks noGrp="1"/>
          </p:cNvSpPr>
          <p:nvPr>
            <p:ph type="title"/>
          </p:nvPr>
        </p:nvSpPr>
        <p:spPr>
          <a:xfrm>
            <a:off x="404445"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chemeClr val="bg1"/>
                </a:solidFill>
              </a:rPr>
              <a:t>Sitka National Historical Park – Pink Salmon</a:t>
            </a:r>
            <a:endParaRPr sz="3200" dirty="0">
              <a:solidFill>
                <a:schemeClr val="bg1"/>
              </a:solidFill>
            </a:endParaRPr>
          </a:p>
        </p:txBody>
      </p:sp>
      <p:sp>
        <p:nvSpPr>
          <p:cNvPr id="3" name="Google Shape;111;p21">
            <a:extLst>
              <a:ext uri="{FF2B5EF4-FFF2-40B4-BE49-F238E27FC236}">
                <a16:creationId xmlns:a16="http://schemas.microsoft.com/office/drawing/2014/main" id="{7D97FE00-B869-76CA-2219-C45E7D939E7C}"/>
              </a:ext>
            </a:extLst>
          </p:cNvPr>
          <p:cNvSpPr txBox="1">
            <a:spLocks noGrp="1"/>
          </p:cNvSpPr>
          <p:nvPr>
            <p:ph type="body" idx="1"/>
          </p:nvPr>
        </p:nvSpPr>
        <p:spPr>
          <a:xfrm>
            <a:off x="536331" y="1151792"/>
            <a:ext cx="7751816" cy="3873866"/>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2400" dirty="0">
                <a:solidFill>
                  <a:schemeClr val="bg1"/>
                </a:solidFill>
              </a:rPr>
              <a:t>- </a:t>
            </a:r>
            <a:r>
              <a:rPr lang="en-US" sz="2400" b="0" i="0" dirty="0" err="1">
                <a:solidFill>
                  <a:schemeClr val="bg1"/>
                </a:solidFill>
                <a:effectLst/>
                <a:latin typeface="+mj-lt"/>
              </a:rPr>
              <a:t>Kiks.ádi</a:t>
            </a:r>
            <a:r>
              <a:rPr lang="en-US" sz="2400" b="0" i="0" dirty="0">
                <a:solidFill>
                  <a:schemeClr val="bg1"/>
                </a:solidFill>
                <a:effectLst/>
                <a:latin typeface="+mj-lt"/>
              </a:rPr>
              <a:t> fishing camp established in the </a:t>
            </a:r>
            <a:r>
              <a:rPr lang="en-US" sz="2400" dirty="0">
                <a:solidFill>
                  <a:schemeClr val="bg1"/>
                </a:solidFill>
                <a:latin typeface="+mj-lt"/>
              </a:rPr>
              <a:t>ancient past</a:t>
            </a:r>
            <a:endParaRPr lang="en-US" sz="2400" dirty="0">
              <a:solidFill>
                <a:schemeClr val="bg1"/>
              </a:solidFill>
            </a:endParaRPr>
          </a:p>
          <a:p>
            <a:pPr marL="0" lvl="0" indent="0" algn="l" rtl="0">
              <a:lnSpc>
                <a:spcPct val="100000"/>
              </a:lnSpc>
              <a:spcBef>
                <a:spcPts val="0"/>
              </a:spcBef>
              <a:spcAft>
                <a:spcPts val="0"/>
              </a:spcAft>
              <a:buNone/>
            </a:pPr>
            <a:endParaRPr lang="en-US" sz="2400" dirty="0">
              <a:solidFill>
                <a:schemeClr val="bg1"/>
              </a:solidFill>
            </a:endParaRPr>
          </a:p>
          <a:p>
            <a:pPr marL="0" lvl="0" indent="0" algn="l" rtl="0">
              <a:lnSpc>
                <a:spcPct val="100000"/>
              </a:lnSpc>
              <a:spcBef>
                <a:spcPts val="0"/>
              </a:spcBef>
              <a:spcAft>
                <a:spcPts val="0"/>
              </a:spcAft>
              <a:buNone/>
            </a:pPr>
            <a:r>
              <a:rPr lang="en-US" sz="2400" dirty="0">
                <a:solidFill>
                  <a:schemeClr val="bg1"/>
                </a:solidFill>
              </a:rPr>
              <a:t>- Strong pink salmon runs into 20</a:t>
            </a:r>
            <a:r>
              <a:rPr lang="en-US" sz="2400" baseline="30000" dirty="0">
                <a:solidFill>
                  <a:schemeClr val="bg1"/>
                </a:solidFill>
              </a:rPr>
              <a:t>th</a:t>
            </a:r>
            <a:r>
              <a:rPr lang="en-US" sz="2400" dirty="0">
                <a:solidFill>
                  <a:schemeClr val="bg1"/>
                </a:solidFill>
              </a:rPr>
              <a:t> century”</a:t>
            </a:r>
          </a:p>
          <a:p>
            <a:pPr marL="0" indent="0">
              <a:lnSpc>
                <a:spcPct val="100000"/>
              </a:lnSpc>
              <a:buNone/>
            </a:pPr>
            <a:r>
              <a:rPr lang="en-US" sz="2400" dirty="0">
                <a:solidFill>
                  <a:schemeClr val="bg1"/>
                </a:solidFill>
              </a:rPr>
              <a:t>	</a:t>
            </a:r>
            <a:r>
              <a:rPr lang="en-US" sz="2000" dirty="0">
                <a:solidFill>
                  <a:schemeClr val="bg1"/>
                </a:solidFill>
              </a:rPr>
              <a:t>“…it seemed like you should just be able to walk 	across the river on the humpies, there were so 	many of 	them.” –Isabella Brady, Tlingit elder</a:t>
            </a:r>
          </a:p>
          <a:p>
            <a:pPr marL="0" lvl="0" indent="0" algn="l" rtl="0">
              <a:lnSpc>
                <a:spcPct val="100000"/>
              </a:lnSpc>
              <a:spcBef>
                <a:spcPts val="0"/>
              </a:spcBef>
              <a:spcAft>
                <a:spcPts val="0"/>
              </a:spcAft>
              <a:buNone/>
            </a:pPr>
            <a:endParaRPr sz="2400" dirty="0">
              <a:solidFill>
                <a:schemeClr val="bg1"/>
              </a:solidFill>
            </a:endParaRPr>
          </a:p>
          <a:p>
            <a:pPr marL="0" lvl="0" indent="0" algn="l" rtl="0">
              <a:lnSpc>
                <a:spcPct val="100000"/>
              </a:lnSpc>
              <a:spcBef>
                <a:spcPts val="0"/>
              </a:spcBef>
              <a:spcAft>
                <a:spcPts val="0"/>
              </a:spcAft>
              <a:buNone/>
            </a:pPr>
            <a:r>
              <a:rPr lang="en" sz="2400" dirty="0">
                <a:solidFill>
                  <a:schemeClr val="bg1"/>
                </a:solidFill>
              </a:rPr>
              <a:t>- </a:t>
            </a:r>
            <a:r>
              <a:rPr lang="en-US" sz="2400" dirty="0">
                <a:solidFill>
                  <a:schemeClr val="bg1"/>
                </a:solidFill>
              </a:rPr>
              <a:t>Gravel removal in 1939 decimated salmon runs</a:t>
            </a:r>
            <a:endParaRPr sz="2400" dirty="0">
              <a:solidFill>
                <a:schemeClr val="bg1"/>
              </a:solidFill>
            </a:endParaRPr>
          </a:p>
          <a:p>
            <a:pPr marL="0" lvl="0" indent="0" algn="l" rtl="0">
              <a:lnSpc>
                <a:spcPct val="100000"/>
              </a:lnSpc>
              <a:spcBef>
                <a:spcPts val="0"/>
              </a:spcBef>
              <a:spcAft>
                <a:spcPts val="0"/>
              </a:spcAft>
              <a:buNone/>
            </a:pPr>
            <a:r>
              <a:rPr lang="en" sz="2400" dirty="0">
                <a:solidFill>
                  <a:schemeClr val="dk1"/>
                </a:solidFill>
              </a:rPr>
              <a:t>	</a:t>
            </a:r>
            <a:endParaRPr sz="2400" dirty="0">
              <a:solidFill>
                <a:schemeClr val="dk1"/>
              </a:solidFill>
            </a:endParaRPr>
          </a:p>
          <a:p>
            <a:pPr marL="0" lvl="0" indent="0" algn="l" rtl="0">
              <a:lnSpc>
                <a:spcPct val="100000"/>
              </a:lnSpc>
              <a:spcBef>
                <a:spcPts val="0"/>
              </a:spcBef>
              <a:spcAft>
                <a:spcPts val="0"/>
              </a:spcAft>
              <a:buNone/>
            </a:pPr>
            <a:endParaRPr sz="2400" dirty="0">
              <a:solidFill>
                <a:schemeClr val="dk1"/>
              </a:solidFill>
            </a:endParaRPr>
          </a:p>
          <a:p>
            <a:pPr marL="0" lvl="0" indent="0" algn="l" rtl="0">
              <a:spcBef>
                <a:spcPts val="0"/>
              </a:spcBef>
              <a:spcAft>
                <a:spcPts val="1200"/>
              </a:spcAft>
              <a:buNone/>
            </a:pPr>
            <a:endParaRPr dirty="0"/>
          </a:p>
        </p:txBody>
      </p:sp>
    </p:spTree>
    <p:extLst>
      <p:ext uri="{BB962C8B-B14F-4D97-AF65-F5344CB8AC3E}">
        <p14:creationId xmlns:p14="http://schemas.microsoft.com/office/powerpoint/2010/main" val="21087645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title"/>
          </p:nvPr>
        </p:nvSpPr>
        <p:spPr>
          <a:xfrm>
            <a:off x="311700" y="206479"/>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Sitka National Historical Park – </a:t>
            </a:r>
            <a:br>
              <a:rPr lang="en" sz="3200" dirty="0"/>
            </a:br>
            <a:r>
              <a:rPr lang="en" sz="3200" dirty="0"/>
              <a:t>Sheldon Jackson Hatchery</a:t>
            </a:r>
            <a:endParaRPr sz="3200" dirty="0"/>
          </a:p>
        </p:txBody>
      </p:sp>
      <p:sp>
        <p:nvSpPr>
          <p:cNvPr id="119" name="Google Shape;119;p22"/>
          <p:cNvSpPr txBox="1">
            <a:spLocks noGrp="1"/>
          </p:cNvSpPr>
          <p:nvPr>
            <p:ph type="body" idx="1"/>
          </p:nvPr>
        </p:nvSpPr>
        <p:spPr>
          <a:xfrm>
            <a:off x="311700" y="1302300"/>
            <a:ext cx="3914400" cy="38412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endParaRPr sz="2400" dirty="0">
              <a:solidFill>
                <a:schemeClr val="dk1"/>
              </a:solidFill>
            </a:endParaRPr>
          </a:p>
          <a:p>
            <a:pPr marL="0" lvl="0" indent="0" algn="l" rtl="0">
              <a:spcBef>
                <a:spcPts val="0"/>
              </a:spcBef>
              <a:spcAft>
                <a:spcPts val="1200"/>
              </a:spcAft>
              <a:buNone/>
            </a:pPr>
            <a:endParaRPr dirty="0"/>
          </a:p>
        </p:txBody>
      </p:sp>
      <p:pic>
        <p:nvPicPr>
          <p:cNvPr id="120" name="Google Shape;120;p22"/>
          <p:cNvPicPr preferRelativeResize="0">
            <a:picLocks noChangeAspect="1"/>
          </p:cNvPicPr>
          <p:nvPr/>
        </p:nvPicPr>
        <p:blipFill>
          <a:blip r:embed="rId3">
            <a:alphaModFix/>
          </a:blip>
          <a:stretch>
            <a:fillRect/>
          </a:stretch>
        </p:blipFill>
        <p:spPr>
          <a:xfrm>
            <a:off x="4226100" y="1495730"/>
            <a:ext cx="4765500" cy="3097585"/>
          </a:xfrm>
          <a:prstGeom prst="rect">
            <a:avLst/>
          </a:prstGeom>
          <a:noFill/>
          <a:ln>
            <a:noFill/>
          </a:ln>
        </p:spPr>
      </p:pic>
      <p:sp>
        <p:nvSpPr>
          <p:cNvPr id="2" name="TextBox 1">
            <a:extLst>
              <a:ext uri="{FF2B5EF4-FFF2-40B4-BE49-F238E27FC236}">
                <a16:creationId xmlns:a16="http://schemas.microsoft.com/office/drawing/2014/main" id="{56622F9C-89A3-1066-1ED6-E45A4B69B681}"/>
              </a:ext>
            </a:extLst>
          </p:cNvPr>
          <p:cNvSpPr txBox="1"/>
          <p:nvPr/>
        </p:nvSpPr>
        <p:spPr>
          <a:xfrm>
            <a:off x="5541818" y="4889674"/>
            <a:ext cx="3602182" cy="230832"/>
          </a:xfrm>
          <a:prstGeom prst="rect">
            <a:avLst/>
          </a:prstGeom>
          <a:noFill/>
        </p:spPr>
        <p:txBody>
          <a:bodyPr wrap="square" rtlCol="0">
            <a:spAutoFit/>
          </a:bodyPr>
          <a:lstStyle/>
          <a:p>
            <a:pPr algn="r"/>
            <a:r>
              <a:rPr lang="en-US" sz="900" dirty="0">
                <a:solidFill>
                  <a:schemeClr val="tx1">
                    <a:lumMod val="85000"/>
                  </a:schemeClr>
                </a:solidFill>
              </a:rPr>
              <a:t>Credit: Joe Mabel</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B756D4B4-1A07-46B1-F80C-52F0BE8D55AA}"/>
            </a:ext>
          </a:extLst>
        </p:cNvPr>
        <p:cNvGrpSpPr/>
        <p:nvPr/>
      </p:nvGrpSpPr>
      <p:grpSpPr>
        <a:xfrm>
          <a:off x="0" y="0"/>
          <a:ext cx="0" cy="0"/>
          <a:chOff x="0" y="0"/>
          <a:chExt cx="0" cy="0"/>
        </a:xfrm>
      </p:grpSpPr>
      <p:sp>
        <p:nvSpPr>
          <p:cNvPr id="118" name="Google Shape;118;p22">
            <a:extLst>
              <a:ext uri="{FF2B5EF4-FFF2-40B4-BE49-F238E27FC236}">
                <a16:creationId xmlns:a16="http://schemas.microsoft.com/office/drawing/2014/main" id="{A40B2A42-459F-784D-862E-A9FB195E26DE}"/>
              </a:ext>
            </a:extLst>
          </p:cNvPr>
          <p:cNvSpPr txBox="1">
            <a:spLocks noGrp="1"/>
          </p:cNvSpPr>
          <p:nvPr>
            <p:ph type="title"/>
          </p:nvPr>
        </p:nvSpPr>
        <p:spPr>
          <a:xfrm>
            <a:off x="311700" y="206479"/>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Sitka National Historical Park – </a:t>
            </a:r>
            <a:br>
              <a:rPr lang="en" sz="3200" dirty="0"/>
            </a:br>
            <a:r>
              <a:rPr lang="en" sz="3200" dirty="0"/>
              <a:t>Sheldon Jackson Hatchery</a:t>
            </a:r>
            <a:endParaRPr sz="3200" dirty="0"/>
          </a:p>
        </p:txBody>
      </p:sp>
      <p:sp>
        <p:nvSpPr>
          <p:cNvPr id="119" name="Google Shape;119;p22">
            <a:extLst>
              <a:ext uri="{FF2B5EF4-FFF2-40B4-BE49-F238E27FC236}">
                <a16:creationId xmlns:a16="http://schemas.microsoft.com/office/drawing/2014/main" id="{C42A297A-A987-E56C-757F-AFA20F58B103}"/>
              </a:ext>
            </a:extLst>
          </p:cNvPr>
          <p:cNvSpPr txBox="1">
            <a:spLocks noGrp="1"/>
          </p:cNvSpPr>
          <p:nvPr>
            <p:ph type="body" idx="1"/>
          </p:nvPr>
        </p:nvSpPr>
        <p:spPr>
          <a:xfrm>
            <a:off x="311700" y="1302300"/>
            <a:ext cx="3914400" cy="3841200"/>
          </a:xfrm>
          <a:prstGeom prst="rect">
            <a:avLst/>
          </a:prstGeom>
        </p:spPr>
        <p:txBody>
          <a:bodyPr spcFirstLastPara="1" wrap="square" lIns="91425" tIns="91425" rIns="91425" bIns="91425" anchor="t" anchorCtr="0">
            <a:normAutofit/>
          </a:bodyPr>
          <a:lstStyle/>
          <a:p>
            <a:pPr marL="76200" lvl="0" indent="0" algn="l" rtl="0">
              <a:lnSpc>
                <a:spcPct val="100000"/>
              </a:lnSpc>
              <a:spcBef>
                <a:spcPts val="0"/>
              </a:spcBef>
              <a:spcAft>
                <a:spcPts val="0"/>
              </a:spcAft>
              <a:buClr>
                <a:schemeClr val="dk1"/>
              </a:buClr>
              <a:buSzPts val="2400"/>
              <a:buNone/>
            </a:pPr>
            <a:r>
              <a:rPr lang="en" sz="2400" dirty="0">
                <a:solidFill>
                  <a:schemeClr val="dk1"/>
                </a:solidFill>
              </a:rPr>
              <a:t>- Releases 3 million pink salmon per year</a:t>
            </a:r>
          </a:p>
          <a:p>
            <a:pPr marL="0" lvl="0" indent="0" algn="l" rtl="0">
              <a:lnSpc>
                <a:spcPct val="100000"/>
              </a:lnSpc>
              <a:spcBef>
                <a:spcPts val="0"/>
              </a:spcBef>
              <a:spcAft>
                <a:spcPts val="0"/>
              </a:spcAft>
              <a:buNone/>
            </a:pPr>
            <a:endParaRPr sz="2400" dirty="0">
              <a:solidFill>
                <a:schemeClr val="dk1"/>
              </a:solidFill>
            </a:endParaRPr>
          </a:p>
          <a:p>
            <a:pPr marL="0" lvl="0" indent="0" algn="l" rtl="0">
              <a:spcBef>
                <a:spcPts val="0"/>
              </a:spcBef>
              <a:spcAft>
                <a:spcPts val="1200"/>
              </a:spcAft>
              <a:buNone/>
            </a:pPr>
            <a:endParaRPr dirty="0"/>
          </a:p>
        </p:txBody>
      </p:sp>
      <p:pic>
        <p:nvPicPr>
          <p:cNvPr id="120" name="Google Shape;120;p22">
            <a:extLst>
              <a:ext uri="{FF2B5EF4-FFF2-40B4-BE49-F238E27FC236}">
                <a16:creationId xmlns:a16="http://schemas.microsoft.com/office/drawing/2014/main" id="{CF0E5F7A-FDA3-0F86-52DC-5E4C929F1450}"/>
              </a:ext>
            </a:extLst>
          </p:cNvPr>
          <p:cNvPicPr preferRelativeResize="0">
            <a:picLocks noChangeAspect="1"/>
          </p:cNvPicPr>
          <p:nvPr/>
        </p:nvPicPr>
        <p:blipFill>
          <a:blip r:embed="rId3">
            <a:alphaModFix/>
          </a:blip>
          <a:stretch>
            <a:fillRect/>
          </a:stretch>
        </p:blipFill>
        <p:spPr>
          <a:xfrm>
            <a:off x="4226100" y="1495730"/>
            <a:ext cx="4765500" cy="3097585"/>
          </a:xfrm>
          <a:prstGeom prst="rect">
            <a:avLst/>
          </a:prstGeom>
          <a:noFill/>
          <a:ln>
            <a:noFill/>
          </a:ln>
        </p:spPr>
      </p:pic>
    </p:spTree>
    <p:extLst>
      <p:ext uri="{BB962C8B-B14F-4D97-AF65-F5344CB8AC3E}">
        <p14:creationId xmlns:p14="http://schemas.microsoft.com/office/powerpoint/2010/main" val="26951317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0E2F7789-3ECB-2919-C497-98E1F44F2FE9}"/>
            </a:ext>
          </a:extLst>
        </p:cNvPr>
        <p:cNvGrpSpPr/>
        <p:nvPr/>
      </p:nvGrpSpPr>
      <p:grpSpPr>
        <a:xfrm>
          <a:off x="0" y="0"/>
          <a:ext cx="0" cy="0"/>
          <a:chOff x="0" y="0"/>
          <a:chExt cx="0" cy="0"/>
        </a:xfrm>
      </p:grpSpPr>
      <p:sp>
        <p:nvSpPr>
          <p:cNvPr id="118" name="Google Shape;118;p22">
            <a:extLst>
              <a:ext uri="{FF2B5EF4-FFF2-40B4-BE49-F238E27FC236}">
                <a16:creationId xmlns:a16="http://schemas.microsoft.com/office/drawing/2014/main" id="{0FFFB539-9E8F-2245-1C06-0A086D5BEB84}"/>
              </a:ext>
            </a:extLst>
          </p:cNvPr>
          <p:cNvSpPr txBox="1">
            <a:spLocks noGrp="1"/>
          </p:cNvSpPr>
          <p:nvPr>
            <p:ph type="title"/>
          </p:nvPr>
        </p:nvSpPr>
        <p:spPr>
          <a:xfrm>
            <a:off x="311700" y="206479"/>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Sitka National Historical Park – </a:t>
            </a:r>
            <a:br>
              <a:rPr lang="en" sz="3200" dirty="0"/>
            </a:br>
            <a:r>
              <a:rPr lang="en" sz="3200" dirty="0"/>
              <a:t>Sheldon Jackson Hatchery</a:t>
            </a:r>
            <a:endParaRPr sz="3200" dirty="0"/>
          </a:p>
        </p:txBody>
      </p:sp>
      <p:sp>
        <p:nvSpPr>
          <p:cNvPr id="119" name="Google Shape;119;p22">
            <a:extLst>
              <a:ext uri="{FF2B5EF4-FFF2-40B4-BE49-F238E27FC236}">
                <a16:creationId xmlns:a16="http://schemas.microsoft.com/office/drawing/2014/main" id="{D08AF96D-A50D-E8E9-9A7E-B95B535E7780}"/>
              </a:ext>
            </a:extLst>
          </p:cNvPr>
          <p:cNvSpPr txBox="1">
            <a:spLocks noGrp="1"/>
          </p:cNvSpPr>
          <p:nvPr>
            <p:ph type="body" idx="1"/>
          </p:nvPr>
        </p:nvSpPr>
        <p:spPr>
          <a:xfrm>
            <a:off x="311700" y="1302300"/>
            <a:ext cx="3914400" cy="3841200"/>
          </a:xfrm>
          <a:prstGeom prst="rect">
            <a:avLst/>
          </a:prstGeom>
        </p:spPr>
        <p:txBody>
          <a:bodyPr spcFirstLastPara="1" wrap="square" lIns="91425" tIns="91425" rIns="91425" bIns="91425" anchor="t" anchorCtr="0">
            <a:normAutofit/>
          </a:bodyPr>
          <a:lstStyle/>
          <a:p>
            <a:pPr marL="76200" lvl="0" indent="0" algn="l" rtl="0">
              <a:lnSpc>
                <a:spcPct val="100000"/>
              </a:lnSpc>
              <a:spcBef>
                <a:spcPts val="0"/>
              </a:spcBef>
              <a:spcAft>
                <a:spcPts val="0"/>
              </a:spcAft>
              <a:buClr>
                <a:schemeClr val="dk1"/>
              </a:buClr>
              <a:buSzPts val="2400"/>
              <a:buNone/>
            </a:pPr>
            <a:r>
              <a:rPr lang="en" sz="2400" dirty="0">
                <a:solidFill>
                  <a:schemeClr val="dk1"/>
                </a:solidFill>
              </a:rPr>
              <a:t>- Releases 3 million pink salmon per year</a:t>
            </a:r>
          </a:p>
          <a:p>
            <a:pPr marL="76200" lvl="0" indent="0" algn="l" rtl="0">
              <a:lnSpc>
                <a:spcPct val="100000"/>
              </a:lnSpc>
              <a:spcBef>
                <a:spcPts val="0"/>
              </a:spcBef>
              <a:spcAft>
                <a:spcPts val="0"/>
              </a:spcAft>
              <a:buClr>
                <a:schemeClr val="dk1"/>
              </a:buClr>
              <a:buSzPts val="2400"/>
              <a:buNone/>
            </a:pPr>
            <a:r>
              <a:rPr lang="en" sz="2400" dirty="0">
                <a:solidFill>
                  <a:schemeClr val="dk1"/>
                </a:solidFill>
              </a:rPr>
              <a:t>- Aided recovery of pink salmon run in 1970s</a:t>
            </a:r>
          </a:p>
          <a:p>
            <a:pPr marL="0" lvl="0" indent="0" algn="l" rtl="0">
              <a:lnSpc>
                <a:spcPct val="100000"/>
              </a:lnSpc>
              <a:spcBef>
                <a:spcPts val="0"/>
              </a:spcBef>
              <a:spcAft>
                <a:spcPts val="0"/>
              </a:spcAft>
              <a:buNone/>
            </a:pPr>
            <a:endParaRPr sz="2400" dirty="0">
              <a:solidFill>
                <a:schemeClr val="dk1"/>
              </a:solidFill>
            </a:endParaRPr>
          </a:p>
          <a:p>
            <a:pPr marL="0" lvl="0" indent="0" algn="l" rtl="0">
              <a:spcBef>
                <a:spcPts val="0"/>
              </a:spcBef>
              <a:spcAft>
                <a:spcPts val="1200"/>
              </a:spcAft>
              <a:buNone/>
            </a:pPr>
            <a:endParaRPr dirty="0"/>
          </a:p>
        </p:txBody>
      </p:sp>
      <p:pic>
        <p:nvPicPr>
          <p:cNvPr id="120" name="Google Shape;120;p22">
            <a:extLst>
              <a:ext uri="{FF2B5EF4-FFF2-40B4-BE49-F238E27FC236}">
                <a16:creationId xmlns:a16="http://schemas.microsoft.com/office/drawing/2014/main" id="{8FAD2937-B3BC-D793-BF0F-9B8AE8F78331}"/>
              </a:ext>
            </a:extLst>
          </p:cNvPr>
          <p:cNvPicPr preferRelativeResize="0">
            <a:picLocks noChangeAspect="1"/>
          </p:cNvPicPr>
          <p:nvPr/>
        </p:nvPicPr>
        <p:blipFill>
          <a:blip r:embed="rId3">
            <a:alphaModFix/>
          </a:blip>
          <a:stretch>
            <a:fillRect/>
          </a:stretch>
        </p:blipFill>
        <p:spPr>
          <a:xfrm>
            <a:off x="4226100" y="1495730"/>
            <a:ext cx="4765500" cy="3097585"/>
          </a:xfrm>
          <a:prstGeom prst="rect">
            <a:avLst/>
          </a:prstGeom>
          <a:noFill/>
          <a:ln>
            <a:noFill/>
          </a:ln>
        </p:spPr>
      </p:pic>
    </p:spTree>
    <p:extLst>
      <p:ext uri="{BB962C8B-B14F-4D97-AF65-F5344CB8AC3E}">
        <p14:creationId xmlns:p14="http://schemas.microsoft.com/office/powerpoint/2010/main" val="100372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a:extLst>
            <a:ext uri="{FF2B5EF4-FFF2-40B4-BE49-F238E27FC236}">
              <a16:creationId xmlns:a16="http://schemas.microsoft.com/office/drawing/2014/main" id="{E446AD92-C8E4-7BBE-CBD0-F750E7F7F3F6}"/>
            </a:ext>
          </a:extLst>
        </p:cNvPr>
        <p:cNvGrpSpPr/>
        <p:nvPr/>
      </p:nvGrpSpPr>
      <p:grpSpPr>
        <a:xfrm>
          <a:off x="0" y="0"/>
          <a:ext cx="0" cy="0"/>
          <a:chOff x="0" y="0"/>
          <a:chExt cx="0" cy="0"/>
        </a:xfrm>
      </p:grpSpPr>
      <p:sp>
        <p:nvSpPr>
          <p:cNvPr id="66" name="Google Shape;66;p15">
            <a:extLst>
              <a:ext uri="{FF2B5EF4-FFF2-40B4-BE49-F238E27FC236}">
                <a16:creationId xmlns:a16="http://schemas.microsoft.com/office/drawing/2014/main" id="{31EA47C5-1E93-6D58-3B5C-2B8EDB048FB1}"/>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Hyperabundance of endemic species</a:t>
            </a:r>
            <a:endParaRPr sz="3200" dirty="0"/>
          </a:p>
        </p:txBody>
      </p:sp>
      <p:sp>
        <p:nvSpPr>
          <p:cNvPr id="67" name="Google Shape;67;p15">
            <a:extLst>
              <a:ext uri="{FF2B5EF4-FFF2-40B4-BE49-F238E27FC236}">
                <a16:creationId xmlns:a16="http://schemas.microsoft.com/office/drawing/2014/main" id="{ED341687-77D1-EDB4-C55A-AA25223DF92A}"/>
              </a:ext>
            </a:extLst>
          </p:cNvPr>
          <p:cNvSpPr txBox="1">
            <a:spLocks noGrp="1"/>
          </p:cNvSpPr>
          <p:nvPr>
            <p:ph type="body" idx="1"/>
          </p:nvPr>
        </p:nvSpPr>
        <p:spPr>
          <a:xfrm>
            <a:off x="311700" y="4028663"/>
            <a:ext cx="3546900" cy="5727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2400" dirty="0">
                <a:solidFill>
                  <a:schemeClr val="dk1"/>
                </a:solidFill>
              </a:rPr>
              <a:t>Mountain pine beetle</a:t>
            </a:r>
            <a:endParaRPr sz="2400" dirty="0">
              <a:solidFill>
                <a:schemeClr val="dk1"/>
              </a:solidFill>
            </a:endParaRPr>
          </a:p>
        </p:txBody>
      </p:sp>
      <p:pic>
        <p:nvPicPr>
          <p:cNvPr id="69" name="Google Shape;69;p15">
            <a:extLst>
              <a:ext uri="{FF2B5EF4-FFF2-40B4-BE49-F238E27FC236}">
                <a16:creationId xmlns:a16="http://schemas.microsoft.com/office/drawing/2014/main" id="{AAEF131B-3670-9478-7793-F24BD1C05961}"/>
              </a:ext>
            </a:extLst>
          </p:cNvPr>
          <p:cNvPicPr preferRelativeResize="0"/>
          <p:nvPr/>
        </p:nvPicPr>
        <p:blipFill>
          <a:blip r:embed="rId3">
            <a:alphaModFix/>
          </a:blip>
          <a:stretch>
            <a:fillRect/>
          </a:stretch>
        </p:blipFill>
        <p:spPr>
          <a:xfrm>
            <a:off x="311700" y="1262212"/>
            <a:ext cx="3765412" cy="2766451"/>
          </a:xfrm>
          <a:prstGeom prst="rect">
            <a:avLst/>
          </a:prstGeom>
          <a:noFill/>
          <a:ln>
            <a:noFill/>
          </a:ln>
        </p:spPr>
      </p:pic>
      <p:sp>
        <p:nvSpPr>
          <p:cNvPr id="2" name="TextBox 1">
            <a:extLst>
              <a:ext uri="{FF2B5EF4-FFF2-40B4-BE49-F238E27FC236}">
                <a16:creationId xmlns:a16="http://schemas.microsoft.com/office/drawing/2014/main" id="{1922FC46-3AA9-59C6-0510-0485E56BE1F4}"/>
              </a:ext>
            </a:extLst>
          </p:cNvPr>
          <p:cNvSpPr txBox="1"/>
          <p:nvPr/>
        </p:nvSpPr>
        <p:spPr>
          <a:xfrm>
            <a:off x="5541818" y="4912668"/>
            <a:ext cx="3602182" cy="230832"/>
          </a:xfrm>
          <a:prstGeom prst="rect">
            <a:avLst/>
          </a:prstGeom>
          <a:noFill/>
        </p:spPr>
        <p:txBody>
          <a:bodyPr wrap="square" rtlCol="0">
            <a:spAutoFit/>
          </a:bodyPr>
          <a:lstStyle/>
          <a:p>
            <a:pPr algn="r"/>
            <a:r>
              <a:rPr lang="en-US" sz="900" dirty="0">
                <a:solidFill>
                  <a:schemeClr val="tx1">
                    <a:lumMod val="85000"/>
                  </a:schemeClr>
                </a:solidFill>
              </a:rPr>
              <a:t>Credit: Simon Fraser University, Oregon State University</a:t>
            </a:r>
          </a:p>
        </p:txBody>
      </p:sp>
      <p:pic>
        <p:nvPicPr>
          <p:cNvPr id="3" name="Google Shape;77;p16">
            <a:extLst>
              <a:ext uri="{FF2B5EF4-FFF2-40B4-BE49-F238E27FC236}">
                <a16:creationId xmlns:a16="http://schemas.microsoft.com/office/drawing/2014/main" id="{D9EDD2FC-9A03-5780-A22E-249E003A3E32}"/>
              </a:ext>
            </a:extLst>
          </p:cNvPr>
          <p:cNvPicPr preferRelativeResize="0"/>
          <p:nvPr/>
        </p:nvPicPr>
        <p:blipFill>
          <a:blip r:embed="rId4">
            <a:alphaModFix/>
          </a:blip>
          <a:stretch>
            <a:fillRect/>
          </a:stretch>
        </p:blipFill>
        <p:spPr>
          <a:xfrm>
            <a:off x="4572000" y="1262212"/>
            <a:ext cx="3765412" cy="2766451"/>
          </a:xfrm>
          <a:prstGeom prst="rect">
            <a:avLst/>
          </a:prstGeom>
          <a:noFill/>
          <a:ln>
            <a:noFill/>
          </a:ln>
        </p:spPr>
      </p:pic>
      <p:sp>
        <p:nvSpPr>
          <p:cNvPr id="4" name="Google Shape;75;p16">
            <a:extLst>
              <a:ext uri="{FF2B5EF4-FFF2-40B4-BE49-F238E27FC236}">
                <a16:creationId xmlns:a16="http://schemas.microsoft.com/office/drawing/2014/main" id="{E66FD9FA-674D-CEC5-2B84-9EB0941AA357}"/>
              </a:ext>
            </a:extLst>
          </p:cNvPr>
          <p:cNvSpPr txBox="1">
            <a:spLocks/>
          </p:cNvSpPr>
          <p:nvPr/>
        </p:nvSpPr>
        <p:spPr>
          <a:xfrm>
            <a:off x="4572000" y="4028663"/>
            <a:ext cx="3546900" cy="57270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1pPr>
            <a:lvl2pPr marL="914400" marR="0" lvl="1" indent="-304800" algn="l" rtl="0">
              <a:lnSpc>
                <a:spcPct val="115000"/>
              </a:lnSpc>
              <a:spcBef>
                <a:spcPts val="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2pPr>
            <a:lvl3pPr marL="1371600" marR="0" lvl="2" indent="-304800" algn="l" rtl="0">
              <a:lnSpc>
                <a:spcPct val="115000"/>
              </a:lnSpc>
              <a:spcBef>
                <a:spcPts val="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3pPr>
            <a:lvl4pPr marL="1828800" marR="0" lvl="3" indent="-304800" algn="l" rtl="0">
              <a:lnSpc>
                <a:spcPct val="115000"/>
              </a:lnSpc>
              <a:spcBef>
                <a:spcPts val="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4pPr>
            <a:lvl5pPr marL="2286000" marR="0" lvl="4" indent="-304800" algn="l" rtl="0">
              <a:lnSpc>
                <a:spcPct val="115000"/>
              </a:lnSpc>
              <a:spcBef>
                <a:spcPts val="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5pPr>
            <a:lvl6pPr marL="2743200" marR="0" lvl="5" indent="-304800" algn="l" rtl="0">
              <a:lnSpc>
                <a:spcPct val="115000"/>
              </a:lnSpc>
              <a:spcBef>
                <a:spcPts val="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6pPr>
            <a:lvl7pPr marL="3200400" marR="0" lvl="6" indent="-304800" algn="l" rtl="0">
              <a:lnSpc>
                <a:spcPct val="115000"/>
              </a:lnSpc>
              <a:spcBef>
                <a:spcPts val="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7pPr>
            <a:lvl8pPr marL="3657600" marR="0" lvl="7" indent="-304800" algn="l" rtl="0">
              <a:lnSpc>
                <a:spcPct val="115000"/>
              </a:lnSpc>
              <a:spcBef>
                <a:spcPts val="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8pPr>
            <a:lvl9pPr marL="4114800" marR="0" lvl="8" indent="-304800" algn="l" rtl="0">
              <a:lnSpc>
                <a:spcPct val="115000"/>
              </a:lnSpc>
              <a:spcBef>
                <a:spcPts val="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9pPr>
          </a:lstStyle>
          <a:p>
            <a:pPr marL="0" indent="0">
              <a:buFont typeface="Arial"/>
              <a:buNone/>
            </a:pPr>
            <a:r>
              <a:rPr lang="en-US" sz="2400" dirty="0">
                <a:solidFill>
                  <a:schemeClr val="dk1"/>
                </a:solidFill>
              </a:rPr>
              <a:t>Sea urchins</a:t>
            </a:r>
          </a:p>
        </p:txBody>
      </p:sp>
    </p:spTree>
    <p:extLst>
      <p:ext uri="{BB962C8B-B14F-4D97-AF65-F5344CB8AC3E}">
        <p14:creationId xmlns:p14="http://schemas.microsoft.com/office/powerpoint/2010/main" val="27007596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784DC89F-07F7-7217-299C-2C113B6C9F21}"/>
            </a:ext>
          </a:extLst>
        </p:cNvPr>
        <p:cNvGrpSpPr/>
        <p:nvPr/>
      </p:nvGrpSpPr>
      <p:grpSpPr>
        <a:xfrm>
          <a:off x="0" y="0"/>
          <a:ext cx="0" cy="0"/>
          <a:chOff x="0" y="0"/>
          <a:chExt cx="0" cy="0"/>
        </a:xfrm>
      </p:grpSpPr>
      <p:sp>
        <p:nvSpPr>
          <p:cNvPr id="118" name="Google Shape;118;p22">
            <a:extLst>
              <a:ext uri="{FF2B5EF4-FFF2-40B4-BE49-F238E27FC236}">
                <a16:creationId xmlns:a16="http://schemas.microsoft.com/office/drawing/2014/main" id="{DB557173-E3F5-B23C-B0E2-130D48ED270D}"/>
              </a:ext>
            </a:extLst>
          </p:cNvPr>
          <p:cNvSpPr txBox="1">
            <a:spLocks noGrp="1"/>
          </p:cNvSpPr>
          <p:nvPr>
            <p:ph type="title"/>
          </p:nvPr>
        </p:nvSpPr>
        <p:spPr>
          <a:xfrm>
            <a:off x="311700" y="206479"/>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Sitka National Historical Park – </a:t>
            </a:r>
            <a:br>
              <a:rPr lang="en" sz="3200" dirty="0"/>
            </a:br>
            <a:r>
              <a:rPr lang="en" sz="3200" dirty="0"/>
              <a:t>Sheldon Jackson Hatchery</a:t>
            </a:r>
            <a:endParaRPr sz="3200" dirty="0"/>
          </a:p>
        </p:txBody>
      </p:sp>
      <p:sp>
        <p:nvSpPr>
          <p:cNvPr id="119" name="Google Shape;119;p22">
            <a:extLst>
              <a:ext uri="{FF2B5EF4-FFF2-40B4-BE49-F238E27FC236}">
                <a16:creationId xmlns:a16="http://schemas.microsoft.com/office/drawing/2014/main" id="{94537C03-1ECD-4FDD-4C67-FB530A63FF2B}"/>
              </a:ext>
            </a:extLst>
          </p:cNvPr>
          <p:cNvSpPr txBox="1">
            <a:spLocks noGrp="1"/>
          </p:cNvSpPr>
          <p:nvPr>
            <p:ph type="body" idx="1"/>
          </p:nvPr>
        </p:nvSpPr>
        <p:spPr>
          <a:xfrm>
            <a:off x="311700" y="1302300"/>
            <a:ext cx="3914400" cy="3841200"/>
          </a:xfrm>
          <a:prstGeom prst="rect">
            <a:avLst/>
          </a:prstGeom>
        </p:spPr>
        <p:txBody>
          <a:bodyPr spcFirstLastPara="1" wrap="square" lIns="91425" tIns="91425" rIns="91425" bIns="91425" anchor="t" anchorCtr="0">
            <a:normAutofit/>
          </a:bodyPr>
          <a:lstStyle/>
          <a:p>
            <a:pPr marL="76200" lvl="0" indent="0" algn="l" rtl="0">
              <a:lnSpc>
                <a:spcPct val="100000"/>
              </a:lnSpc>
              <a:spcBef>
                <a:spcPts val="0"/>
              </a:spcBef>
              <a:spcAft>
                <a:spcPts val="0"/>
              </a:spcAft>
              <a:buClr>
                <a:schemeClr val="dk1"/>
              </a:buClr>
              <a:buSzPts val="2400"/>
              <a:buNone/>
            </a:pPr>
            <a:r>
              <a:rPr lang="en" sz="2400" dirty="0">
                <a:solidFill>
                  <a:schemeClr val="dk1"/>
                </a:solidFill>
              </a:rPr>
              <a:t>- Releases 3 million pink salmon per year</a:t>
            </a:r>
          </a:p>
          <a:p>
            <a:pPr marL="76200" lvl="0" indent="0" algn="l" rtl="0">
              <a:lnSpc>
                <a:spcPct val="100000"/>
              </a:lnSpc>
              <a:spcBef>
                <a:spcPts val="0"/>
              </a:spcBef>
              <a:spcAft>
                <a:spcPts val="0"/>
              </a:spcAft>
              <a:buClr>
                <a:schemeClr val="dk1"/>
              </a:buClr>
              <a:buSzPts val="2400"/>
              <a:buNone/>
            </a:pPr>
            <a:r>
              <a:rPr lang="en" sz="2400" dirty="0">
                <a:solidFill>
                  <a:schemeClr val="dk1"/>
                </a:solidFill>
              </a:rPr>
              <a:t>- Aided recovery of pink salmon run in 1970s</a:t>
            </a:r>
          </a:p>
          <a:p>
            <a:pPr marL="76200" indent="0">
              <a:lnSpc>
                <a:spcPct val="100000"/>
              </a:lnSpc>
              <a:buClr>
                <a:schemeClr val="dk1"/>
              </a:buClr>
              <a:buSzPts val="2400"/>
              <a:buNone/>
            </a:pPr>
            <a:r>
              <a:rPr lang="en-US" sz="2400" dirty="0">
                <a:solidFill>
                  <a:schemeClr val="dk1"/>
                </a:solidFill>
              </a:rPr>
              <a:t>- Draws water from Indian River</a:t>
            </a:r>
          </a:p>
          <a:p>
            <a:pPr marL="0" lvl="0" indent="0" algn="l" rtl="0">
              <a:lnSpc>
                <a:spcPct val="100000"/>
              </a:lnSpc>
              <a:spcBef>
                <a:spcPts val="0"/>
              </a:spcBef>
              <a:spcAft>
                <a:spcPts val="0"/>
              </a:spcAft>
              <a:buNone/>
            </a:pPr>
            <a:endParaRPr sz="2400" dirty="0">
              <a:solidFill>
                <a:schemeClr val="dk1"/>
              </a:solidFill>
            </a:endParaRPr>
          </a:p>
          <a:p>
            <a:pPr marL="0" lvl="0" indent="0" algn="l" rtl="0">
              <a:spcBef>
                <a:spcPts val="0"/>
              </a:spcBef>
              <a:spcAft>
                <a:spcPts val="1200"/>
              </a:spcAft>
              <a:buNone/>
            </a:pPr>
            <a:endParaRPr dirty="0"/>
          </a:p>
        </p:txBody>
      </p:sp>
      <p:pic>
        <p:nvPicPr>
          <p:cNvPr id="120" name="Google Shape;120;p22">
            <a:extLst>
              <a:ext uri="{FF2B5EF4-FFF2-40B4-BE49-F238E27FC236}">
                <a16:creationId xmlns:a16="http://schemas.microsoft.com/office/drawing/2014/main" id="{EE965175-F76D-D711-9633-73AD908C9EF2}"/>
              </a:ext>
            </a:extLst>
          </p:cNvPr>
          <p:cNvPicPr preferRelativeResize="0">
            <a:picLocks noChangeAspect="1"/>
          </p:cNvPicPr>
          <p:nvPr/>
        </p:nvPicPr>
        <p:blipFill>
          <a:blip r:embed="rId3">
            <a:alphaModFix/>
          </a:blip>
          <a:stretch>
            <a:fillRect/>
          </a:stretch>
        </p:blipFill>
        <p:spPr>
          <a:xfrm>
            <a:off x="4226100" y="1495730"/>
            <a:ext cx="4765500" cy="3097585"/>
          </a:xfrm>
          <a:prstGeom prst="rect">
            <a:avLst/>
          </a:prstGeom>
          <a:noFill/>
          <a:ln>
            <a:noFill/>
          </a:ln>
        </p:spPr>
      </p:pic>
    </p:spTree>
    <p:extLst>
      <p:ext uri="{BB962C8B-B14F-4D97-AF65-F5344CB8AC3E}">
        <p14:creationId xmlns:p14="http://schemas.microsoft.com/office/powerpoint/2010/main" val="28686260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9A5489AD-C0D5-1A26-F1AA-4165D29D09DD}"/>
            </a:ext>
          </a:extLst>
        </p:cNvPr>
        <p:cNvGrpSpPr/>
        <p:nvPr/>
      </p:nvGrpSpPr>
      <p:grpSpPr>
        <a:xfrm>
          <a:off x="0" y="0"/>
          <a:ext cx="0" cy="0"/>
          <a:chOff x="0" y="0"/>
          <a:chExt cx="0" cy="0"/>
        </a:xfrm>
      </p:grpSpPr>
      <p:sp>
        <p:nvSpPr>
          <p:cNvPr id="118" name="Google Shape;118;p22">
            <a:extLst>
              <a:ext uri="{FF2B5EF4-FFF2-40B4-BE49-F238E27FC236}">
                <a16:creationId xmlns:a16="http://schemas.microsoft.com/office/drawing/2014/main" id="{B834B62A-A470-A1E0-F9B6-A98D14C974BB}"/>
              </a:ext>
            </a:extLst>
          </p:cNvPr>
          <p:cNvSpPr txBox="1">
            <a:spLocks noGrp="1"/>
          </p:cNvSpPr>
          <p:nvPr>
            <p:ph type="title"/>
          </p:nvPr>
        </p:nvSpPr>
        <p:spPr>
          <a:xfrm>
            <a:off x="311700" y="206479"/>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Sitka National Historical Park – </a:t>
            </a:r>
            <a:br>
              <a:rPr lang="en" sz="3200" dirty="0"/>
            </a:br>
            <a:r>
              <a:rPr lang="en" sz="3200" dirty="0"/>
              <a:t>Sheldon Jackson Hatchery</a:t>
            </a:r>
            <a:endParaRPr sz="3200" dirty="0"/>
          </a:p>
        </p:txBody>
      </p:sp>
      <p:sp>
        <p:nvSpPr>
          <p:cNvPr id="119" name="Google Shape;119;p22">
            <a:extLst>
              <a:ext uri="{FF2B5EF4-FFF2-40B4-BE49-F238E27FC236}">
                <a16:creationId xmlns:a16="http://schemas.microsoft.com/office/drawing/2014/main" id="{5F96B565-BFF3-454B-C54A-0E23DC5C06DE}"/>
              </a:ext>
            </a:extLst>
          </p:cNvPr>
          <p:cNvSpPr txBox="1">
            <a:spLocks noGrp="1"/>
          </p:cNvSpPr>
          <p:nvPr>
            <p:ph type="body" idx="1"/>
          </p:nvPr>
        </p:nvSpPr>
        <p:spPr>
          <a:xfrm>
            <a:off x="311700" y="1302300"/>
            <a:ext cx="3914400" cy="3841200"/>
          </a:xfrm>
          <a:prstGeom prst="rect">
            <a:avLst/>
          </a:prstGeom>
        </p:spPr>
        <p:txBody>
          <a:bodyPr spcFirstLastPara="1" wrap="square" lIns="91425" tIns="91425" rIns="91425" bIns="91425" anchor="t" anchorCtr="0">
            <a:normAutofit/>
          </a:bodyPr>
          <a:lstStyle/>
          <a:p>
            <a:pPr marL="76200" lvl="0" indent="0" algn="l" rtl="0">
              <a:lnSpc>
                <a:spcPct val="100000"/>
              </a:lnSpc>
              <a:spcBef>
                <a:spcPts val="0"/>
              </a:spcBef>
              <a:spcAft>
                <a:spcPts val="0"/>
              </a:spcAft>
              <a:buClr>
                <a:schemeClr val="dk1"/>
              </a:buClr>
              <a:buSzPts val="2400"/>
              <a:buNone/>
            </a:pPr>
            <a:r>
              <a:rPr lang="en" sz="2400" dirty="0">
                <a:solidFill>
                  <a:schemeClr val="dk1"/>
                </a:solidFill>
              </a:rPr>
              <a:t>- Releases 3 million pink salmon per year</a:t>
            </a:r>
          </a:p>
          <a:p>
            <a:pPr marL="76200" lvl="0" indent="0" algn="l" rtl="0">
              <a:lnSpc>
                <a:spcPct val="100000"/>
              </a:lnSpc>
              <a:spcBef>
                <a:spcPts val="0"/>
              </a:spcBef>
              <a:spcAft>
                <a:spcPts val="0"/>
              </a:spcAft>
              <a:buClr>
                <a:schemeClr val="dk1"/>
              </a:buClr>
              <a:buSzPts val="2400"/>
              <a:buNone/>
            </a:pPr>
            <a:r>
              <a:rPr lang="en" sz="2400" dirty="0">
                <a:solidFill>
                  <a:schemeClr val="dk1"/>
                </a:solidFill>
              </a:rPr>
              <a:t>- Aided recovery of pink salmon run in 1970s</a:t>
            </a:r>
          </a:p>
          <a:p>
            <a:pPr marL="76200" indent="0">
              <a:lnSpc>
                <a:spcPct val="100000"/>
              </a:lnSpc>
              <a:buClr>
                <a:schemeClr val="dk1"/>
              </a:buClr>
              <a:buSzPts val="2400"/>
              <a:buNone/>
            </a:pPr>
            <a:r>
              <a:rPr lang="en-US" sz="2400" dirty="0">
                <a:solidFill>
                  <a:schemeClr val="dk1"/>
                </a:solidFill>
              </a:rPr>
              <a:t>- Draws water from Indian River</a:t>
            </a:r>
          </a:p>
          <a:p>
            <a:pPr marL="76200" indent="0">
              <a:lnSpc>
                <a:spcPct val="100000"/>
              </a:lnSpc>
              <a:buClr>
                <a:schemeClr val="dk1"/>
              </a:buClr>
              <a:buSzPts val="2400"/>
              <a:buNone/>
            </a:pPr>
            <a:r>
              <a:rPr lang="en" sz="2400" dirty="0">
                <a:solidFill>
                  <a:schemeClr val="dk1"/>
                </a:solidFill>
              </a:rPr>
              <a:t>- Broodstock from Indian River and Starrigavin Creek</a:t>
            </a:r>
          </a:p>
          <a:p>
            <a:pPr marL="76200" indent="0">
              <a:lnSpc>
                <a:spcPct val="100000"/>
              </a:lnSpc>
              <a:buClr>
                <a:schemeClr val="dk1"/>
              </a:buClr>
              <a:buSzPts val="2400"/>
              <a:buNone/>
            </a:pPr>
            <a:endParaRPr lang="en-US" sz="2400" dirty="0">
              <a:solidFill>
                <a:schemeClr val="dk1"/>
              </a:solidFill>
            </a:endParaRPr>
          </a:p>
          <a:p>
            <a:pPr marL="0" lvl="0" indent="0" algn="l" rtl="0">
              <a:lnSpc>
                <a:spcPct val="100000"/>
              </a:lnSpc>
              <a:spcBef>
                <a:spcPts val="0"/>
              </a:spcBef>
              <a:spcAft>
                <a:spcPts val="0"/>
              </a:spcAft>
              <a:buNone/>
            </a:pPr>
            <a:endParaRPr sz="2400" dirty="0">
              <a:solidFill>
                <a:schemeClr val="dk1"/>
              </a:solidFill>
            </a:endParaRPr>
          </a:p>
          <a:p>
            <a:pPr marL="0" lvl="0" indent="0" algn="l" rtl="0">
              <a:spcBef>
                <a:spcPts val="0"/>
              </a:spcBef>
              <a:spcAft>
                <a:spcPts val="1200"/>
              </a:spcAft>
              <a:buNone/>
            </a:pPr>
            <a:endParaRPr dirty="0"/>
          </a:p>
        </p:txBody>
      </p:sp>
      <p:pic>
        <p:nvPicPr>
          <p:cNvPr id="120" name="Google Shape;120;p22">
            <a:extLst>
              <a:ext uri="{FF2B5EF4-FFF2-40B4-BE49-F238E27FC236}">
                <a16:creationId xmlns:a16="http://schemas.microsoft.com/office/drawing/2014/main" id="{B72DEE4F-1D1C-1BE7-8295-7186987A0DE9}"/>
              </a:ext>
            </a:extLst>
          </p:cNvPr>
          <p:cNvPicPr preferRelativeResize="0">
            <a:picLocks noChangeAspect="1"/>
          </p:cNvPicPr>
          <p:nvPr/>
        </p:nvPicPr>
        <p:blipFill>
          <a:blip r:embed="rId3">
            <a:alphaModFix/>
          </a:blip>
          <a:stretch>
            <a:fillRect/>
          </a:stretch>
        </p:blipFill>
        <p:spPr>
          <a:xfrm>
            <a:off x="4226100" y="1495730"/>
            <a:ext cx="4765500" cy="3097585"/>
          </a:xfrm>
          <a:prstGeom prst="rect">
            <a:avLst/>
          </a:prstGeom>
          <a:noFill/>
          <a:ln>
            <a:noFill/>
          </a:ln>
        </p:spPr>
      </p:pic>
    </p:spTree>
    <p:extLst>
      <p:ext uri="{BB962C8B-B14F-4D97-AF65-F5344CB8AC3E}">
        <p14:creationId xmlns:p14="http://schemas.microsoft.com/office/powerpoint/2010/main" val="19258275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Sitka National Historical Park</a:t>
            </a:r>
            <a:endParaRPr sz="3200" dirty="0"/>
          </a:p>
        </p:txBody>
      </p:sp>
      <p:sp>
        <p:nvSpPr>
          <p:cNvPr id="126" name="Google Shape;126;p23"/>
          <p:cNvSpPr txBox="1">
            <a:spLocks noGrp="1"/>
          </p:cNvSpPr>
          <p:nvPr>
            <p:ph type="body" idx="1"/>
          </p:nvPr>
        </p:nvSpPr>
        <p:spPr>
          <a:xfrm>
            <a:off x="311700" y="1017725"/>
            <a:ext cx="3914400" cy="38412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2400" dirty="0">
                <a:solidFill>
                  <a:schemeClr val="dk1"/>
                </a:solidFill>
              </a:rPr>
              <a:t>Sheldon Jackson Hatchery</a:t>
            </a:r>
            <a:endParaRPr sz="2400" dirty="0">
              <a:solidFill>
                <a:schemeClr val="dk1"/>
              </a:solidFill>
            </a:endParaRPr>
          </a:p>
          <a:p>
            <a:pPr marL="0" lvl="0" indent="0" algn="l" rtl="0">
              <a:lnSpc>
                <a:spcPct val="100000"/>
              </a:lnSpc>
              <a:spcBef>
                <a:spcPts val="0"/>
              </a:spcBef>
              <a:spcAft>
                <a:spcPts val="0"/>
              </a:spcAft>
              <a:buNone/>
            </a:pPr>
            <a:endParaRPr sz="2400" dirty="0">
              <a:solidFill>
                <a:schemeClr val="dk1"/>
              </a:solidFill>
            </a:endParaRPr>
          </a:p>
          <a:p>
            <a:pPr marL="0" lvl="0" indent="0" algn="l" rtl="0">
              <a:spcBef>
                <a:spcPts val="0"/>
              </a:spcBef>
              <a:spcAft>
                <a:spcPts val="1200"/>
              </a:spcAft>
              <a:buNone/>
            </a:pPr>
            <a:endParaRPr dirty="0"/>
          </a:p>
        </p:txBody>
      </p:sp>
      <p:pic>
        <p:nvPicPr>
          <p:cNvPr id="127" name="Google Shape;127;p23"/>
          <p:cNvPicPr preferRelativeResize="0"/>
          <p:nvPr/>
        </p:nvPicPr>
        <p:blipFill>
          <a:blip r:embed="rId3">
            <a:alphaModFix/>
          </a:blip>
          <a:stretch>
            <a:fillRect/>
          </a:stretch>
        </p:blipFill>
        <p:spPr>
          <a:xfrm>
            <a:off x="4226100" y="1206638"/>
            <a:ext cx="4613102" cy="3463375"/>
          </a:xfrm>
          <a:prstGeom prst="rect">
            <a:avLst/>
          </a:prstGeom>
          <a:noFill/>
          <a:ln>
            <a:noFill/>
          </a:ln>
        </p:spPr>
      </p:pic>
      <p:sp>
        <p:nvSpPr>
          <p:cNvPr id="2" name="TextBox 1">
            <a:extLst>
              <a:ext uri="{FF2B5EF4-FFF2-40B4-BE49-F238E27FC236}">
                <a16:creationId xmlns:a16="http://schemas.microsoft.com/office/drawing/2014/main" id="{1670B1AE-F07D-9B3B-5626-B339E0F5A5D1}"/>
              </a:ext>
            </a:extLst>
          </p:cNvPr>
          <p:cNvSpPr txBox="1"/>
          <p:nvPr/>
        </p:nvSpPr>
        <p:spPr>
          <a:xfrm>
            <a:off x="5541818" y="4912668"/>
            <a:ext cx="3602182" cy="230832"/>
          </a:xfrm>
          <a:prstGeom prst="rect">
            <a:avLst/>
          </a:prstGeom>
          <a:noFill/>
        </p:spPr>
        <p:txBody>
          <a:bodyPr wrap="square" rtlCol="0">
            <a:spAutoFit/>
          </a:bodyPr>
          <a:lstStyle/>
          <a:p>
            <a:pPr algn="r"/>
            <a:r>
              <a:rPr lang="en-US" sz="900" dirty="0">
                <a:solidFill>
                  <a:schemeClr val="tx1">
                    <a:lumMod val="85000"/>
                  </a:schemeClr>
                </a:solidFill>
              </a:rPr>
              <a:t>Credit: National Park Service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Sitka National Historical Park</a:t>
            </a:r>
            <a:endParaRPr sz="3200"/>
          </a:p>
        </p:txBody>
      </p:sp>
      <p:sp>
        <p:nvSpPr>
          <p:cNvPr id="133" name="Google Shape;133;p24"/>
          <p:cNvSpPr txBox="1">
            <a:spLocks noGrp="1"/>
          </p:cNvSpPr>
          <p:nvPr>
            <p:ph type="body" idx="1"/>
          </p:nvPr>
        </p:nvSpPr>
        <p:spPr>
          <a:xfrm>
            <a:off x="311700" y="1017725"/>
            <a:ext cx="3914400" cy="38412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2400">
                <a:solidFill>
                  <a:schemeClr val="dk1"/>
                </a:solidFill>
              </a:rPr>
              <a:t>Sheldon Jackson Hatchery</a:t>
            </a:r>
            <a:endParaRPr sz="2400">
              <a:solidFill>
                <a:schemeClr val="dk1"/>
              </a:solidFill>
            </a:endParaRPr>
          </a:p>
          <a:p>
            <a:pPr marL="0" lvl="0" indent="0" algn="l" rtl="0">
              <a:lnSpc>
                <a:spcPct val="100000"/>
              </a:lnSpc>
              <a:spcBef>
                <a:spcPts val="0"/>
              </a:spcBef>
              <a:spcAft>
                <a:spcPts val="0"/>
              </a:spcAft>
              <a:buNone/>
            </a:pPr>
            <a:endParaRPr sz="2400">
              <a:solidFill>
                <a:schemeClr val="dk1"/>
              </a:solidFill>
            </a:endParaRPr>
          </a:p>
          <a:p>
            <a:pPr marL="0" lvl="0" indent="0" algn="l" rtl="0">
              <a:spcBef>
                <a:spcPts val="0"/>
              </a:spcBef>
              <a:spcAft>
                <a:spcPts val="1200"/>
              </a:spcAft>
              <a:buNone/>
            </a:pPr>
            <a:endParaRPr/>
          </a:p>
        </p:txBody>
      </p:sp>
      <p:pic>
        <p:nvPicPr>
          <p:cNvPr id="134" name="Google Shape;134;p24"/>
          <p:cNvPicPr preferRelativeResize="0"/>
          <p:nvPr/>
        </p:nvPicPr>
        <p:blipFill>
          <a:blip r:embed="rId3">
            <a:alphaModFix/>
          </a:blip>
          <a:stretch>
            <a:fillRect/>
          </a:stretch>
        </p:blipFill>
        <p:spPr>
          <a:xfrm>
            <a:off x="4226100" y="1206638"/>
            <a:ext cx="4613099" cy="346338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Sitka National Historical Park</a:t>
            </a:r>
            <a:endParaRPr sz="3200"/>
          </a:p>
        </p:txBody>
      </p:sp>
      <p:sp>
        <p:nvSpPr>
          <p:cNvPr id="140" name="Google Shape;140;p25"/>
          <p:cNvSpPr txBox="1">
            <a:spLocks noGrp="1"/>
          </p:cNvSpPr>
          <p:nvPr>
            <p:ph type="body" idx="1"/>
          </p:nvPr>
        </p:nvSpPr>
        <p:spPr>
          <a:xfrm>
            <a:off x="311700" y="1017725"/>
            <a:ext cx="3914400" cy="38412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2400">
                <a:solidFill>
                  <a:schemeClr val="dk1"/>
                </a:solidFill>
              </a:rPr>
              <a:t>Sheldon Jackson Hatchery</a:t>
            </a:r>
            <a:endParaRPr sz="2400">
              <a:solidFill>
                <a:schemeClr val="dk1"/>
              </a:solidFill>
            </a:endParaRPr>
          </a:p>
          <a:p>
            <a:pPr marL="0" lvl="0" indent="0" algn="l" rtl="0">
              <a:lnSpc>
                <a:spcPct val="100000"/>
              </a:lnSpc>
              <a:spcBef>
                <a:spcPts val="0"/>
              </a:spcBef>
              <a:spcAft>
                <a:spcPts val="0"/>
              </a:spcAft>
              <a:buNone/>
            </a:pPr>
            <a:endParaRPr sz="2400">
              <a:solidFill>
                <a:schemeClr val="dk1"/>
              </a:solidFill>
            </a:endParaRPr>
          </a:p>
          <a:p>
            <a:pPr marL="0" lvl="0" indent="0" algn="l" rtl="0">
              <a:spcBef>
                <a:spcPts val="0"/>
              </a:spcBef>
              <a:spcAft>
                <a:spcPts val="1200"/>
              </a:spcAft>
              <a:buNone/>
            </a:pPr>
            <a:endParaRPr/>
          </a:p>
        </p:txBody>
      </p:sp>
      <p:pic>
        <p:nvPicPr>
          <p:cNvPr id="141" name="Google Shape;141;p25"/>
          <p:cNvPicPr preferRelativeResize="0"/>
          <p:nvPr/>
        </p:nvPicPr>
        <p:blipFill>
          <a:blip r:embed="rId3">
            <a:alphaModFix/>
          </a:blip>
          <a:stretch>
            <a:fillRect/>
          </a:stretch>
        </p:blipFill>
        <p:spPr>
          <a:xfrm>
            <a:off x="4226100" y="1206625"/>
            <a:ext cx="4613099" cy="34633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2">
          <a:extLst>
            <a:ext uri="{FF2B5EF4-FFF2-40B4-BE49-F238E27FC236}">
              <a16:creationId xmlns:a16="http://schemas.microsoft.com/office/drawing/2014/main" id="{72B4E559-45D0-DA96-99D1-2FABC99D109B}"/>
            </a:ext>
          </a:extLst>
        </p:cNvPr>
        <p:cNvGrpSpPr/>
        <p:nvPr/>
      </p:nvGrpSpPr>
      <p:grpSpPr>
        <a:xfrm>
          <a:off x="0" y="0"/>
          <a:ext cx="0" cy="0"/>
          <a:chOff x="0" y="0"/>
          <a:chExt cx="0" cy="0"/>
        </a:xfrm>
      </p:grpSpPr>
      <p:pic>
        <p:nvPicPr>
          <p:cNvPr id="105" name="Google Shape;105;p20">
            <a:extLst>
              <a:ext uri="{FF2B5EF4-FFF2-40B4-BE49-F238E27FC236}">
                <a16:creationId xmlns:a16="http://schemas.microsoft.com/office/drawing/2014/main" id="{70CCDD0D-F575-9295-248D-2BBFDD06E835}"/>
              </a:ext>
            </a:extLst>
          </p:cNvPr>
          <p:cNvPicPr preferRelativeResize="0">
            <a:picLocks noChangeAspect="1"/>
          </p:cNvPicPr>
          <p:nvPr/>
        </p:nvPicPr>
        <p:blipFill>
          <a:blip r:embed="rId3">
            <a:alphaModFix/>
          </a:blip>
          <a:stretch>
            <a:fillRect/>
          </a:stretch>
        </p:blipFill>
        <p:spPr>
          <a:xfrm>
            <a:off x="0" y="-8792"/>
            <a:ext cx="9144000" cy="6857989"/>
          </a:xfrm>
          <a:prstGeom prst="rect">
            <a:avLst/>
          </a:prstGeom>
          <a:noFill/>
          <a:ln>
            <a:noFill/>
          </a:ln>
        </p:spPr>
      </p:pic>
      <p:sp>
        <p:nvSpPr>
          <p:cNvPr id="5" name="Google Shape;103;p20">
            <a:extLst>
              <a:ext uri="{FF2B5EF4-FFF2-40B4-BE49-F238E27FC236}">
                <a16:creationId xmlns:a16="http://schemas.microsoft.com/office/drawing/2014/main" id="{A2B6B092-8F64-8787-E370-5E337134509E}"/>
              </a:ext>
            </a:extLst>
          </p:cNvPr>
          <p:cNvSpPr txBox="1">
            <a:spLocks noGrp="1"/>
          </p:cNvSpPr>
          <p:nvPr>
            <p:ph type="title"/>
          </p:nvPr>
        </p:nvSpPr>
        <p:spPr>
          <a:xfrm>
            <a:off x="404445"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chemeClr val="tx1"/>
                </a:solidFill>
              </a:rPr>
              <a:t>Hyperabundance?</a:t>
            </a:r>
            <a:endParaRPr sz="3200" dirty="0">
              <a:solidFill>
                <a:schemeClr val="tx1"/>
              </a:solidFill>
            </a:endParaRPr>
          </a:p>
        </p:txBody>
      </p:sp>
    </p:spTree>
    <p:extLst>
      <p:ext uri="{BB962C8B-B14F-4D97-AF65-F5344CB8AC3E}">
        <p14:creationId xmlns:p14="http://schemas.microsoft.com/office/powerpoint/2010/main" val="37651128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4" name="Google Shape;105;p20">
            <a:extLst>
              <a:ext uri="{FF2B5EF4-FFF2-40B4-BE49-F238E27FC236}">
                <a16:creationId xmlns:a16="http://schemas.microsoft.com/office/drawing/2014/main" id="{D28D0533-17BA-136F-7209-766A9F32E7F6}"/>
              </a:ext>
            </a:extLst>
          </p:cNvPr>
          <p:cNvPicPr preferRelativeResize="0">
            <a:picLocks noChangeAspect="1"/>
          </p:cNvPicPr>
          <p:nvPr/>
        </p:nvPicPr>
        <p:blipFill>
          <a:blip r:embed="rId3">
            <a:alphaModFix/>
          </a:blip>
          <a:stretch>
            <a:fillRect/>
          </a:stretch>
        </p:blipFill>
        <p:spPr>
          <a:xfrm>
            <a:off x="0" y="-8792"/>
            <a:ext cx="9144000" cy="6857989"/>
          </a:xfrm>
          <a:prstGeom prst="rect">
            <a:avLst/>
          </a:prstGeom>
          <a:noFill/>
          <a:ln>
            <a:noFill/>
          </a:ln>
        </p:spPr>
      </p:pic>
      <p:sp>
        <p:nvSpPr>
          <p:cNvPr id="2" name="Rectangle 1">
            <a:extLst>
              <a:ext uri="{FF2B5EF4-FFF2-40B4-BE49-F238E27FC236}">
                <a16:creationId xmlns:a16="http://schemas.microsoft.com/office/drawing/2014/main" id="{C576B267-91E4-27E4-5511-0B39CD1F7DEA}"/>
              </a:ext>
            </a:extLst>
          </p:cNvPr>
          <p:cNvSpPr/>
          <p:nvPr/>
        </p:nvSpPr>
        <p:spPr>
          <a:xfrm>
            <a:off x="404445" y="445025"/>
            <a:ext cx="8335107" cy="4294029"/>
          </a:xfrm>
          <a:prstGeom prst="rect">
            <a:avLst/>
          </a:prstGeom>
          <a:solidFill>
            <a:schemeClr val="tx1">
              <a:alpha val="51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oogle Shape;103;p20">
            <a:extLst>
              <a:ext uri="{FF2B5EF4-FFF2-40B4-BE49-F238E27FC236}">
                <a16:creationId xmlns:a16="http://schemas.microsoft.com/office/drawing/2014/main" id="{BDFC1BB2-6FB7-C48A-D31B-8625C35DB0A9}"/>
              </a:ext>
            </a:extLst>
          </p:cNvPr>
          <p:cNvSpPr txBox="1">
            <a:spLocks/>
          </p:cNvSpPr>
          <p:nvPr/>
        </p:nvSpPr>
        <p:spPr>
          <a:xfrm>
            <a:off x="404445" y="4450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200" dirty="0">
                <a:solidFill>
                  <a:schemeClr val="bg1"/>
                </a:solidFill>
              </a:rPr>
              <a:t>Hyperabundance?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B12230EE-876D-86D4-22C3-D9C6668E5B5F}"/>
            </a:ext>
          </a:extLst>
        </p:cNvPr>
        <p:cNvGrpSpPr/>
        <p:nvPr/>
      </p:nvGrpSpPr>
      <p:grpSpPr>
        <a:xfrm>
          <a:off x="0" y="0"/>
          <a:ext cx="0" cy="0"/>
          <a:chOff x="0" y="0"/>
          <a:chExt cx="0" cy="0"/>
        </a:xfrm>
      </p:grpSpPr>
      <p:pic>
        <p:nvPicPr>
          <p:cNvPr id="4" name="Google Shape;105;p20">
            <a:extLst>
              <a:ext uri="{FF2B5EF4-FFF2-40B4-BE49-F238E27FC236}">
                <a16:creationId xmlns:a16="http://schemas.microsoft.com/office/drawing/2014/main" id="{D6B9CE4E-4555-9F2B-AEEB-80589EB02B99}"/>
              </a:ext>
            </a:extLst>
          </p:cNvPr>
          <p:cNvPicPr preferRelativeResize="0">
            <a:picLocks noChangeAspect="1"/>
          </p:cNvPicPr>
          <p:nvPr/>
        </p:nvPicPr>
        <p:blipFill>
          <a:blip r:embed="rId3">
            <a:alphaModFix/>
          </a:blip>
          <a:stretch>
            <a:fillRect/>
          </a:stretch>
        </p:blipFill>
        <p:spPr>
          <a:xfrm>
            <a:off x="0" y="-8792"/>
            <a:ext cx="9144000" cy="6857989"/>
          </a:xfrm>
          <a:prstGeom prst="rect">
            <a:avLst/>
          </a:prstGeom>
          <a:noFill/>
          <a:ln>
            <a:noFill/>
          </a:ln>
        </p:spPr>
      </p:pic>
      <p:sp>
        <p:nvSpPr>
          <p:cNvPr id="2" name="Rectangle 1">
            <a:extLst>
              <a:ext uri="{FF2B5EF4-FFF2-40B4-BE49-F238E27FC236}">
                <a16:creationId xmlns:a16="http://schemas.microsoft.com/office/drawing/2014/main" id="{E25161AB-0A5A-8653-BC72-576E3B6C1FEF}"/>
              </a:ext>
            </a:extLst>
          </p:cNvPr>
          <p:cNvSpPr/>
          <p:nvPr/>
        </p:nvSpPr>
        <p:spPr>
          <a:xfrm>
            <a:off x="404445" y="445025"/>
            <a:ext cx="8335107" cy="4294029"/>
          </a:xfrm>
          <a:prstGeom prst="rect">
            <a:avLst/>
          </a:prstGeom>
          <a:solidFill>
            <a:schemeClr val="tx1">
              <a:alpha val="51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Google Shape;111;p21">
            <a:extLst>
              <a:ext uri="{FF2B5EF4-FFF2-40B4-BE49-F238E27FC236}">
                <a16:creationId xmlns:a16="http://schemas.microsoft.com/office/drawing/2014/main" id="{973EFB0C-892B-AD66-2366-9088C80934B5}"/>
              </a:ext>
            </a:extLst>
          </p:cNvPr>
          <p:cNvSpPr txBox="1">
            <a:spLocks noGrp="1"/>
          </p:cNvSpPr>
          <p:nvPr>
            <p:ph type="body" idx="1"/>
          </p:nvPr>
        </p:nvSpPr>
        <p:spPr>
          <a:xfrm>
            <a:off x="492369" y="1617785"/>
            <a:ext cx="7751816" cy="3873866"/>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2400" dirty="0">
                <a:solidFill>
                  <a:schemeClr val="bg1"/>
                </a:solidFill>
              </a:rPr>
              <a:t>- Decomposition of pink salmon depletes dissolved oxygen in stream</a:t>
            </a:r>
            <a:endParaRPr sz="2400" dirty="0">
              <a:solidFill>
                <a:schemeClr val="bg1"/>
              </a:solidFill>
            </a:endParaRPr>
          </a:p>
          <a:p>
            <a:pPr marL="0" lvl="0" indent="0" algn="l" rtl="0">
              <a:lnSpc>
                <a:spcPct val="100000"/>
              </a:lnSpc>
              <a:spcBef>
                <a:spcPts val="0"/>
              </a:spcBef>
              <a:spcAft>
                <a:spcPts val="0"/>
              </a:spcAft>
              <a:buNone/>
            </a:pPr>
            <a:r>
              <a:rPr lang="en" sz="2400" dirty="0">
                <a:solidFill>
                  <a:schemeClr val="dk1"/>
                </a:solidFill>
              </a:rPr>
              <a:t>	</a:t>
            </a:r>
            <a:endParaRPr sz="2400" dirty="0">
              <a:solidFill>
                <a:schemeClr val="dk1"/>
              </a:solidFill>
            </a:endParaRPr>
          </a:p>
          <a:p>
            <a:pPr marL="0" lvl="0" indent="0" algn="l" rtl="0">
              <a:lnSpc>
                <a:spcPct val="100000"/>
              </a:lnSpc>
              <a:spcBef>
                <a:spcPts val="0"/>
              </a:spcBef>
              <a:spcAft>
                <a:spcPts val="0"/>
              </a:spcAft>
              <a:buNone/>
            </a:pPr>
            <a:endParaRPr sz="2400" dirty="0">
              <a:solidFill>
                <a:schemeClr val="dk1"/>
              </a:solidFill>
            </a:endParaRPr>
          </a:p>
          <a:p>
            <a:pPr marL="0" lvl="0" indent="0" algn="l" rtl="0">
              <a:spcBef>
                <a:spcPts val="0"/>
              </a:spcBef>
              <a:spcAft>
                <a:spcPts val="1200"/>
              </a:spcAft>
              <a:buNone/>
            </a:pPr>
            <a:endParaRPr dirty="0"/>
          </a:p>
        </p:txBody>
      </p:sp>
      <p:sp>
        <p:nvSpPr>
          <p:cNvPr id="3" name="Google Shape;103;p20">
            <a:extLst>
              <a:ext uri="{FF2B5EF4-FFF2-40B4-BE49-F238E27FC236}">
                <a16:creationId xmlns:a16="http://schemas.microsoft.com/office/drawing/2014/main" id="{2110A37E-139A-6AA9-2B95-3030E67C59BB}"/>
              </a:ext>
            </a:extLst>
          </p:cNvPr>
          <p:cNvSpPr txBox="1">
            <a:spLocks/>
          </p:cNvSpPr>
          <p:nvPr/>
        </p:nvSpPr>
        <p:spPr>
          <a:xfrm>
            <a:off x="404445" y="4450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200" dirty="0">
                <a:solidFill>
                  <a:schemeClr val="bg1"/>
                </a:solidFill>
              </a:rPr>
              <a:t>Hyperabundance?</a:t>
            </a:r>
          </a:p>
        </p:txBody>
      </p:sp>
    </p:spTree>
    <p:extLst>
      <p:ext uri="{BB962C8B-B14F-4D97-AF65-F5344CB8AC3E}">
        <p14:creationId xmlns:p14="http://schemas.microsoft.com/office/powerpoint/2010/main" val="9415378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314A8EA2-57ED-9213-916C-21272FABD009}"/>
            </a:ext>
          </a:extLst>
        </p:cNvPr>
        <p:cNvGrpSpPr/>
        <p:nvPr/>
      </p:nvGrpSpPr>
      <p:grpSpPr>
        <a:xfrm>
          <a:off x="0" y="0"/>
          <a:ext cx="0" cy="0"/>
          <a:chOff x="0" y="0"/>
          <a:chExt cx="0" cy="0"/>
        </a:xfrm>
      </p:grpSpPr>
      <p:pic>
        <p:nvPicPr>
          <p:cNvPr id="4" name="Google Shape;105;p20">
            <a:extLst>
              <a:ext uri="{FF2B5EF4-FFF2-40B4-BE49-F238E27FC236}">
                <a16:creationId xmlns:a16="http://schemas.microsoft.com/office/drawing/2014/main" id="{F952A90F-36E8-8029-E934-477927F00932}"/>
              </a:ext>
            </a:extLst>
          </p:cNvPr>
          <p:cNvPicPr preferRelativeResize="0">
            <a:picLocks noChangeAspect="1"/>
          </p:cNvPicPr>
          <p:nvPr/>
        </p:nvPicPr>
        <p:blipFill>
          <a:blip r:embed="rId3">
            <a:alphaModFix/>
          </a:blip>
          <a:stretch>
            <a:fillRect/>
          </a:stretch>
        </p:blipFill>
        <p:spPr>
          <a:xfrm>
            <a:off x="0" y="-8792"/>
            <a:ext cx="9144000" cy="6857989"/>
          </a:xfrm>
          <a:prstGeom prst="rect">
            <a:avLst/>
          </a:prstGeom>
          <a:noFill/>
          <a:ln>
            <a:noFill/>
          </a:ln>
        </p:spPr>
      </p:pic>
      <p:sp>
        <p:nvSpPr>
          <p:cNvPr id="2" name="Rectangle 1">
            <a:extLst>
              <a:ext uri="{FF2B5EF4-FFF2-40B4-BE49-F238E27FC236}">
                <a16:creationId xmlns:a16="http://schemas.microsoft.com/office/drawing/2014/main" id="{11F4571B-9A38-CD63-E1CA-F6A7C53F87C6}"/>
              </a:ext>
            </a:extLst>
          </p:cNvPr>
          <p:cNvSpPr/>
          <p:nvPr/>
        </p:nvSpPr>
        <p:spPr>
          <a:xfrm>
            <a:off x="404445" y="445025"/>
            <a:ext cx="8335107" cy="4294029"/>
          </a:xfrm>
          <a:prstGeom prst="rect">
            <a:avLst/>
          </a:prstGeom>
          <a:solidFill>
            <a:schemeClr val="tx1">
              <a:alpha val="51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Google Shape;111;p21">
            <a:extLst>
              <a:ext uri="{FF2B5EF4-FFF2-40B4-BE49-F238E27FC236}">
                <a16:creationId xmlns:a16="http://schemas.microsoft.com/office/drawing/2014/main" id="{68C9B184-2CDB-F842-180A-AE9E7235CC29}"/>
              </a:ext>
            </a:extLst>
          </p:cNvPr>
          <p:cNvSpPr txBox="1">
            <a:spLocks noGrp="1"/>
          </p:cNvSpPr>
          <p:nvPr>
            <p:ph type="body" idx="1"/>
          </p:nvPr>
        </p:nvSpPr>
        <p:spPr>
          <a:xfrm>
            <a:off x="492369" y="1617785"/>
            <a:ext cx="7751816" cy="3873866"/>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2400" dirty="0">
                <a:solidFill>
                  <a:schemeClr val="bg1"/>
                </a:solidFill>
              </a:rPr>
              <a:t>- Decomposition of pink salmon depletes dissolved oxygen in stream</a:t>
            </a:r>
            <a:endParaRPr sz="2400" dirty="0">
              <a:solidFill>
                <a:schemeClr val="bg1"/>
              </a:solidFill>
            </a:endParaRPr>
          </a:p>
          <a:p>
            <a:pPr marL="0" lvl="0" indent="0" algn="l" rtl="0">
              <a:lnSpc>
                <a:spcPct val="100000"/>
              </a:lnSpc>
              <a:spcBef>
                <a:spcPts val="0"/>
              </a:spcBef>
              <a:spcAft>
                <a:spcPts val="0"/>
              </a:spcAft>
              <a:buNone/>
            </a:pPr>
            <a:endParaRPr lang="en-US" sz="2400" dirty="0">
              <a:solidFill>
                <a:schemeClr val="bg1"/>
              </a:solidFill>
            </a:endParaRPr>
          </a:p>
          <a:p>
            <a:pPr marL="0" lvl="0" indent="0" algn="l" rtl="0">
              <a:lnSpc>
                <a:spcPct val="100000"/>
              </a:lnSpc>
              <a:spcBef>
                <a:spcPts val="0"/>
              </a:spcBef>
              <a:spcAft>
                <a:spcPts val="0"/>
              </a:spcAft>
              <a:buNone/>
            </a:pPr>
            <a:r>
              <a:rPr lang="en-US" sz="2400" dirty="0">
                <a:solidFill>
                  <a:schemeClr val="bg1"/>
                </a:solidFill>
              </a:rPr>
              <a:t>- Flows typically low during late summer salmon run</a:t>
            </a:r>
            <a:r>
              <a:rPr lang="en" sz="2400" dirty="0">
                <a:solidFill>
                  <a:schemeClr val="dk1"/>
                </a:solidFill>
              </a:rPr>
              <a:t>	</a:t>
            </a:r>
            <a:endParaRPr sz="2400" dirty="0">
              <a:solidFill>
                <a:schemeClr val="dk1"/>
              </a:solidFill>
            </a:endParaRPr>
          </a:p>
          <a:p>
            <a:pPr marL="0" lvl="0" indent="0" algn="l" rtl="0">
              <a:lnSpc>
                <a:spcPct val="100000"/>
              </a:lnSpc>
              <a:spcBef>
                <a:spcPts val="0"/>
              </a:spcBef>
              <a:spcAft>
                <a:spcPts val="0"/>
              </a:spcAft>
              <a:buNone/>
            </a:pPr>
            <a:endParaRPr sz="2400" dirty="0">
              <a:solidFill>
                <a:schemeClr val="dk1"/>
              </a:solidFill>
            </a:endParaRPr>
          </a:p>
          <a:p>
            <a:pPr marL="0" lvl="0" indent="0" algn="l" rtl="0">
              <a:spcBef>
                <a:spcPts val="0"/>
              </a:spcBef>
              <a:spcAft>
                <a:spcPts val="1200"/>
              </a:spcAft>
              <a:buNone/>
            </a:pPr>
            <a:endParaRPr dirty="0"/>
          </a:p>
        </p:txBody>
      </p:sp>
      <p:sp>
        <p:nvSpPr>
          <p:cNvPr id="3" name="Google Shape;103;p20">
            <a:extLst>
              <a:ext uri="{FF2B5EF4-FFF2-40B4-BE49-F238E27FC236}">
                <a16:creationId xmlns:a16="http://schemas.microsoft.com/office/drawing/2014/main" id="{F73F66B2-675E-9E86-45DD-F4D8A66CC36B}"/>
              </a:ext>
            </a:extLst>
          </p:cNvPr>
          <p:cNvSpPr txBox="1">
            <a:spLocks/>
          </p:cNvSpPr>
          <p:nvPr/>
        </p:nvSpPr>
        <p:spPr>
          <a:xfrm>
            <a:off x="404445" y="4450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200" dirty="0">
                <a:solidFill>
                  <a:schemeClr val="bg1"/>
                </a:solidFill>
              </a:rPr>
              <a:t>Hyperabundance?</a:t>
            </a:r>
          </a:p>
        </p:txBody>
      </p:sp>
    </p:spTree>
    <p:extLst>
      <p:ext uri="{BB962C8B-B14F-4D97-AF65-F5344CB8AC3E}">
        <p14:creationId xmlns:p14="http://schemas.microsoft.com/office/powerpoint/2010/main" val="20384210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A4743EAF-37AA-7A64-7ED9-C7FA69B50202}"/>
            </a:ext>
          </a:extLst>
        </p:cNvPr>
        <p:cNvGrpSpPr/>
        <p:nvPr/>
      </p:nvGrpSpPr>
      <p:grpSpPr>
        <a:xfrm>
          <a:off x="0" y="0"/>
          <a:ext cx="0" cy="0"/>
          <a:chOff x="0" y="0"/>
          <a:chExt cx="0" cy="0"/>
        </a:xfrm>
      </p:grpSpPr>
      <p:pic>
        <p:nvPicPr>
          <p:cNvPr id="4" name="Google Shape;105;p20">
            <a:extLst>
              <a:ext uri="{FF2B5EF4-FFF2-40B4-BE49-F238E27FC236}">
                <a16:creationId xmlns:a16="http://schemas.microsoft.com/office/drawing/2014/main" id="{63185A5F-6559-4FCB-DFEC-3D1221AB4471}"/>
              </a:ext>
            </a:extLst>
          </p:cNvPr>
          <p:cNvPicPr preferRelativeResize="0">
            <a:picLocks noChangeAspect="1"/>
          </p:cNvPicPr>
          <p:nvPr/>
        </p:nvPicPr>
        <p:blipFill>
          <a:blip r:embed="rId3">
            <a:alphaModFix/>
          </a:blip>
          <a:stretch>
            <a:fillRect/>
          </a:stretch>
        </p:blipFill>
        <p:spPr>
          <a:xfrm>
            <a:off x="0" y="-8792"/>
            <a:ext cx="9144000" cy="6857989"/>
          </a:xfrm>
          <a:prstGeom prst="rect">
            <a:avLst/>
          </a:prstGeom>
          <a:noFill/>
          <a:ln>
            <a:noFill/>
          </a:ln>
        </p:spPr>
      </p:pic>
      <p:sp>
        <p:nvSpPr>
          <p:cNvPr id="2" name="Rectangle 1">
            <a:extLst>
              <a:ext uri="{FF2B5EF4-FFF2-40B4-BE49-F238E27FC236}">
                <a16:creationId xmlns:a16="http://schemas.microsoft.com/office/drawing/2014/main" id="{8A339A93-C9F5-5CE0-EB9C-78B2590703FD}"/>
              </a:ext>
            </a:extLst>
          </p:cNvPr>
          <p:cNvSpPr/>
          <p:nvPr/>
        </p:nvSpPr>
        <p:spPr>
          <a:xfrm>
            <a:off x="404445" y="445025"/>
            <a:ext cx="8335107" cy="4294029"/>
          </a:xfrm>
          <a:prstGeom prst="rect">
            <a:avLst/>
          </a:prstGeom>
          <a:solidFill>
            <a:schemeClr val="tx1">
              <a:alpha val="51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Google Shape;111;p21">
            <a:extLst>
              <a:ext uri="{FF2B5EF4-FFF2-40B4-BE49-F238E27FC236}">
                <a16:creationId xmlns:a16="http://schemas.microsoft.com/office/drawing/2014/main" id="{436BE1B0-0D2B-48A3-5CD4-8CFA8948F3A8}"/>
              </a:ext>
            </a:extLst>
          </p:cNvPr>
          <p:cNvSpPr txBox="1">
            <a:spLocks noGrp="1"/>
          </p:cNvSpPr>
          <p:nvPr>
            <p:ph type="body" idx="1"/>
          </p:nvPr>
        </p:nvSpPr>
        <p:spPr>
          <a:xfrm>
            <a:off x="492369" y="1617785"/>
            <a:ext cx="7751816" cy="3873866"/>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2400" dirty="0">
                <a:solidFill>
                  <a:schemeClr val="bg1"/>
                </a:solidFill>
              </a:rPr>
              <a:t>- Decomposition of pink salmon depletes dissolved oxygen in stream</a:t>
            </a:r>
            <a:endParaRPr sz="2400" dirty="0">
              <a:solidFill>
                <a:schemeClr val="bg1"/>
              </a:solidFill>
            </a:endParaRPr>
          </a:p>
          <a:p>
            <a:pPr marL="0" lvl="0" indent="0" algn="l" rtl="0">
              <a:lnSpc>
                <a:spcPct val="100000"/>
              </a:lnSpc>
              <a:spcBef>
                <a:spcPts val="0"/>
              </a:spcBef>
              <a:spcAft>
                <a:spcPts val="0"/>
              </a:spcAft>
              <a:buNone/>
            </a:pPr>
            <a:endParaRPr lang="en-US" sz="2400" dirty="0">
              <a:solidFill>
                <a:schemeClr val="bg1"/>
              </a:solidFill>
            </a:endParaRPr>
          </a:p>
          <a:p>
            <a:pPr marL="0" lvl="0" indent="0" algn="l" rtl="0">
              <a:lnSpc>
                <a:spcPct val="100000"/>
              </a:lnSpc>
              <a:spcBef>
                <a:spcPts val="0"/>
              </a:spcBef>
              <a:spcAft>
                <a:spcPts val="0"/>
              </a:spcAft>
              <a:buNone/>
            </a:pPr>
            <a:r>
              <a:rPr lang="en-US" sz="2400" dirty="0">
                <a:solidFill>
                  <a:schemeClr val="bg1"/>
                </a:solidFill>
              </a:rPr>
              <a:t>- Flows typically low during late summer salmon run</a:t>
            </a:r>
          </a:p>
          <a:p>
            <a:pPr marL="0" lvl="0" indent="0" algn="l" rtl="0">
              <a:lnSpc>
                <a:spcPct val="100000"/>
              </a:lnSpc>
              <a:spcBef>
                <a:spcPts val="0"/>
              </a:spcBef>
              <a:spcAft>
                <a:spcPts val="0"/>
              </a:spcAft>
              <a:buNone/>
            </a:pPr>
            <a:endParaRPr sz="2400" dirty="0">
              <a:solidFill>
                <a:schemeClr val="bg1"/>
              </a:solidFill>
            </a:endParaRPr>
          </a:p>
          <a:p>
            <a:pPr marL="0" lvl="0" indent="0" algn="l" rtl="0">
              <a:lnSpc>
                <a:spcPct val="100000"/>
              </a:lnSpc>
              <a:spcBef>
                <a:spcPts val="0"/>
              </a:spcBef>
              <a:spcAft>
                <a:spcPts val="0"/>
              </a:spcAft>
              <a:buNone/>
            </a:pPr>
            <a:r>
              <a:rPr lang="en" sz="2400" dirty="0">
                <a:solidFill>
                  <a:schemeClr val="bg1"/>
                </a:solidFill>
              </a:rPr>
              <a:t>- Potentially fatal events for other resident species</a:t>
            </a:r>
            <a:endParaRPr sz="2400" dirty="0">
              <a:solidFill>
                <a:schemeClr val="bg1"/>
              </a:solidFill>
            </a:endParaRPr>
          </a:p>
          <a:p>
            <a:pPr marL="0" lvl="0" indent="0" algn="l" rtl="0">
              <a:lnSpc>
                <a:spcPct val="100000"/>
              </a:lnSpc>
              <a:spcBef>
                <a:spcPts val="0"/>
              </a:spcBef>
              <a:spcAft>
                <a:spcPts val="0"/>
              </a:spcAft>
              <a:buNone/>
            </a:pPr>
            <a:r>
              <a:rPr lang="en" sz="2400" dirty="0">
                <a:solidFill>
                  <a:schemeClr val="dk1"/>
                </a:solidFill>
              </a:rPr>
              <a:t>	</a:t>
            </a:r>
            <a:endParaRPr sz="2400" dirty="0">
              <a:solidFill>
                <a:schemeClr val="dk1"/>
              </a:solidFill>
            </a:endParaRPr>
          </a:p>
          <a:p>
            <a:pPr marL="0" lvl="0" indent="0" algn="l" rtl="0">
              <a:lnSpc>
                <a:spcPct val="100000"/>
              </a:lnSpc>
              <a:spcBef>
                <a:spcPts val="0"/>
              </a:spcBef>
              <a:spcAft>
                <a:spcPts val="0"/>
              </a:spcAft>
              <a:buNone/>
            </a:pPr>
            <a:endParaRPr sz="2400" dirty="0">
              <a:solidFill>
                <a:schemeClr val="dk1"/>
              </a:solidFill>
            </a:endParaRPr>
          </a:p>
          <a:p>
            <a:pPr marL="0" lvl="0" indent="0" algn="l" rtl="0">
              <a:spcBef>
                <a:spcPts val="0"/>
              </a:spcBef>
              <a:spcAft>
                <a:spcPts val="1200"/>
              </a:spcAft>
              <a:buNone/>
            </a:pPr>
            <a:endParaRPr dirty="0"/>
          </a:p>
        </p:txBody>
      </p:sp>
      <p:sp>
        <p:nvSpPr>
          <p:cNvPr id="3" name="Google Shape;103;p20">
            <a:extLst>
              <a:ext uri="{FF2B5EF4-FFF2-40B4-BE49-F238E27FC236}">
                <a16:creationId xmlns:a16="http://schemas.microsoft.com/office/drawing/2014/main" id="{A9A7C918-32EA-08C0-9501-99E9B89338DA}"/>
              </a:ext>
            </a:extLst>
          </p:cNvPr>
          <p:cNvSpPr txBox="1">
            <a:spLocks/>
          </p:cNvSpPr>
          <p:nvPr/>
        </p:nvSpPr>
        <p:spPr>
          <a:xfrm>
            <a:off x="404445" y="4450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200" dirty="0">
                <a:solidFill>
                  <a:schemeClr val="bg1"/>
                </a:solidFill>
              </a:rPr>
              <a:t>Hyperabundance?</a:t>
            </a:r>
          </a:p>
        </p:txBody>
      </p:sp>
    </p:spTree>
    <p:extLst>
      <p:ext uri="{BB962C8B-B14F-4D97-AF65-F5344CB8AC3E}">
        <p14:creationId xmlns:p14="http://schemas.microsoft.com/office/powerpoint/2010/main" val="490773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48E25786-C519-48A7-811C-AB7D2CDF9546}"/>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F38411D8-13A6-0D28-B0B5-AACF450233D7}"/>
              </a:ext>
            </a:extLst>
          </p:cNvPr>
          <p:cNvPicPr>
            <a:picLocks noChangeAspect="1"/>
          </p:cNvPicPr>
          <p:nvPr/>
        </p:nvPicPr>
        <p:blipFill>
          <a:blip r:embed="rId3"/>
          <a:stretch>
            <a:fillRect/>
          </a:stretch>
        </p:blipFill>
        <p:spPr>
          <a:xfrm>
            <a:off x="0" y="0"/>
            <a:ext cx="11021786" cy="5143500"/>
          </a:xfrm>
          <a:prstGeom prst="rect">
            <a:avLst/>
          </a:prstGeom>
        </p:spPr>
      </p:pic>
      <p:sp>
        <p:nvSpPr>
          <p:cNvPr id="74" name="Google Shape;74;p16">
            <a:extLst>
              <a:ext uri="{FF2B5EF4-FFF2-40B4-BE49-F238E27FC236}">
                <a16:creationId xmlns:a16="http://schemas.microsoft.com/office/drawing/2014/main" id="{69D30A94-CFE9-E378-09FF-DDF45CE7F0ED}"/>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chemeClr val="bg1"/>
                </a:solidFill>
              </a:rPr>
              <a:t>Hyperabundance of Endemic Species</a:t>
            </a:r>
            <a:endParaRPr sz="3200" dirty="0">
              <a:solidFill>
                <a:schemeClr val="bg1"/>
              </a:solidFill>
            </a:endParaRPr>
          </a:p>
        </p:txBody>
      </p:sp>
      <p:sp>
        <p:nvSpPr>
          <p:cNvPr id="75" name="Google Shape;75;p16">
            <a:extLst>
              <a:ext uri="{FF2B5EF4-FFF2-40B4-BE49-F238E27FC236}">
                <a16:creationId xmlns:a16="http://schemas.microsoft.com/office/drawing/2014/main" id="{D9E9297D-0B54-3CB9-0CE3-11E39D430CEE}"/>
              </a:ext>
            </a:extLst>
          </p:cNvPr>
          <p:cNvSpPr txBox="1">
            <a:spLocks noGrp="1"/>
          </p:cNvSpPr>
          <p:nvPr>
            <p:ph type="body" idx="1"/>
          </p:nvPr>
        </p:nvSpPr>
        <p:spPr>
          <a:xfrm>
            <a:off x="311700" y="1207608"/>
            <a:ext cx="4005323" cy="3416400"/>
          </a:xfrm>
          <a:prstGeom prst="rect">
            <a:avLst/>
          </a:prstGeom>
        </p:spPr>
        <p:txBody>
          <a:bodyPr spcFirstLastPara="1" wrap="square" lIns="91425" tIns="91425" rIns="91425" bIns="91425" anchor="t" anchorCtr="0">
            <a:normAutofit/>
          </a:bodyPr>
          <a:lstStyle/>
          <a:p>
            <a:pPr marL="0" indent="0">
              <a:buNone/>
            </a:pPr>
            <a:r>
              <a:rPr lang="en-US" sz="2400" u="sng" dirty="0">
                <a:solidFill>
                  <a:schemeClr val="bg1"/>
                </a:solidFill>
              </a:rPr>
              <a:t>Mountain Pine Beetle</a:t>
            </a:r>
          </a:p>
        </p:txBody>
      </p:sp>
      <p:sp>
        <p:nvSpPr>
          <p:cNvPr id="2" name="TextBox 1">
            <a:extLst>
              <a:ext uri="{FF2B5EF4-FFF2-40B4-BE49-F238E27FC236}">
                <a16:creationId xmlns:a16="http://schemas.microsoft.com/office/drawing/2014/main" id="{8CE6C814-8B9A-CCA6-AD53-726552B8C10D}"/>
              </a:ext>
            </a:extLst>
          </p:cNvPr>
          <p:cNvSpPr txBox="1"/>
          <p:nvPr/>
        </p:nvSpPr>
        <p:spPr>
          <a:xfrm>
            <a:off x="5608187" y="4912668"/>
            <a:ext cx="3602182" cy="230832"/>
          </a:xfrm>
          <a:prstGeom prst="rect">
            <a:avLst/>
          </a:prstGeom>
          <a:noFill/>
        </p:spPr>
        <p:txBody>
          <a:bodyPr wrap="square" rtlCol="0">
            <a:spAutoFit/>
          </a:bodyPr>
          <a:lstStyle/>
          <a:p>
            <a:pPr algn="r"/>
            <a:r>
              <a:rPr lang="en-US" sz="900" dirty="0">
                <a:solidFill>
                  <a:schemeClr val="tx1">
                    <a:lumMod val="85000"/>
                  </a:schemeClr>
                </a:solidFill>
              </a:rPr>
              <a:t>Credit: </a:t>
            </a:r>
            <a:r>
              <a:rPr lang="en-US" sz="900" dirty="0" err="1">
                <a:solidFill>
                  <a:schemeClr val="tx1">
                    <a:lumMod val="85000"/>
                  </a:schemeClr>
                </a:solidFill>
              </a:rPr>
              <a:t>Themightyquill</a:t>
            </a:r>
            <a:endParaRPr lang="en-US" sz="900" dirty="0">
              <a:solidFill>
                <a:schemeClr val="tx1">
                  <a:lumMod val="85000"/>
                </a:schemeClr>
              </a:solidFill>
            </a:endParaRPr>
          </a:p>
        </p:txBody>
      </p:sp>
      <p:pic>
        <p:nvPicPr>
          <p:cNvPr id="3" name="Picture 2">
            <a:extLst>
              <a:ext uri="{FF2B5EF4-FFF2-40B4-BE49-F238E27FC236}">
                <a16:creationId xmlns:a16="http://schemas.microsoft.com/office/drawing/2014/main" id="{1020B2E0-A14F-F7B6-E0F5-C1858598B21A}"/>
              </a:ext>
            </a:extLst>
          </p:cNvPr>
          <p:cNvPicPr>
            <a:picLocks noChangeAspect="1"/>
          </p:cNvPicPr>
          <p:nvPr/>
        </p:nvPicPr>
        <p:blipFill>
          <a:blip r:embed="rId4"/>
          <a:stretch>
            <a:fillRect/>
          </a:stretch>
        </p:blipFill>
        <p:spPr>
          <a:xfrm>
            <a:off x="7326300" y="0"/>
            <a:ext cx="1817700" cy="1310054"/>
          </a:xfrm>
          <a:prstGeom prst="rect">
            <a:avLst/>
          </a:prstGeom>
        </p:spPr>
      </p:pic>
    </p:spTree>
    <p:extLst>
      <p:ext uri="{BB962C8B-B14F-4D97-AF65-F5344CB8AC3E}">
        <p14:creationId xmlns:p14="http://schemas.microsoft.com/office/powerpoint/2010/main" val="804207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National Parks and conservation</a:t>
            </a:r>
            <a:endParaRPr sz="3200"/>
          </a:p>
        </p:txBody>
      </p:sp>
      <p:sp>
        <p:nvSpPr>
          <p:cNvPr id="83" name="Google Shape;83;p17"/>
          <p:cNvSpPr txBox="1">
            <a:spLocks noGrp="1"/>
          </p:cNvSpPr>
          <p:nvPr>
            <p:ph type="body" idx="1"/>
          </p:nvPr>
        </p:nvSpPr>
        <p:spPr>
          <a:xfrm>
            <a:off x="1104750" y="1232850"/>
            <a:ext cx="6934500" cy="3416400"/>
          </a:xfrm>
          <a:prstGeom prst="rect">
            <a:avLst/>
          </a:prstGeom>
        </p:spPr>
        <p:txBody>
          <a:bodyPr spcFirstLastPara="1" wrap="square" lIns="91425" tIns="91425" rIns="91425" bIns="91425" anchor="t" anchorCtr="0">
            <a:normAutofit fontScale="85000" lnSpcReduction="10000"/>
          </a:bodyPr>
          <a:lstStyle/>
          <a:p>
            <a:pPr marL="0" lvl="0" indent="0" algn="ctr" rtl="0">
              <a:spcBef>
                <a:spcPts val="0"/>
              </a:spcBef>
              <a:spcAft>
                <a:spcPts val="0"/>
              </a:spcAft>
              <a:buNone/>
            </a:pPr>
            <a:r>
              <a:rPr lang="en" sz="2550" i="1" dirty="0">
                <a:solidFill>
                  <a:schemeClr val="dk1"/>
                </a:solidFill>
              </a:rPr>
              <a:t>“[The National Park Service] shall promote and regulate the use of Federal areas known as national parks… which purpose is to conserve the scenery and the natural and historic objects and the wildlife therein and to provide for the enjoyment of the same in such manner and by such means as will leave them unimpaired for the enjoyment of future generations”</a:t>
            </a:r>
            <a:endParaRPr sz="2550" dirty="0">
              <a:solidFill>
                <a:schemeClr val="dk1"/>
              </a:solidFill>
            </a:endParaRPr>
          </a:p>
          <a:p>
            <a:pPr marL="0" lvl="0" indent="0" algn="r" rtl="0">
              <a:spcBef>
                <a:spcPts val="1200"/>
              </a:spcBef>
              <a:spcAft>
                <a:spcPts val="1200"/>
              </a:spcAft>
              <a:buNone/>
            </a:pPr>
            <a:r>
              <a:rPr lang="en" sz="2400" dirty="0">
                <a:solidFill>
                  <a:schemeClr val="dk1"/>
                </a:solidFill>
              </a:rPr>
              <a:t>–NPS Organic Act of 1916</a:t>
            </a:r>
            <a:endParaRPr sz="2400" dirty="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5">
          <a:extLst>
            <a:ext uri="{FF2B5EF4-FFF2-40B4-BE49-F238E27FC236}">
              <a16:creationId xmlns:a16="http://schemas.microsoft.com/office/drawing/2014/main" id="{0391A7BA-92B6-6C56-549A-AF46BEDE8624}"/>
            </a:ext>
          </a:extLst>
        </p:cNvPr>
        <p:cNvGrpSpPr/>
        <p:nvPr/>
      </p:nvGrpSpPr>
      <p:grpSpPr>
        <a:xfrm>
          <a:off x="0" y="0"/>
          <a:ext cx="0" cy="0"/>
          <a:chOff x="0" y="0"/>
          <a:chExt cx="0" cy="0"/>
        </a:xfrm>
      </p:grpSpPr>
      <p:sp>
        <p:nvSpPr>
          <p:cNvPr id="146" name="Google Shape;146;p26">
            <a:extLst>
              <a:ext uri="{FF2B5EF4-FFF2-40B4-BE49-F238E27FC236}">
                <a16:creationId xmlns:a16="http://schemas.microsoft.com/office/drawing/2014/main" id="{E5068CB2-BAF8-4E98-6408-AEFD4E333BB2}"/>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Pink Salmon in Southeast Alaska</a:t>
            </a:r>
            <a:endParaRPr sz="3200"/>
          </a:p>
        </p:txBody>
      </p:sp>
      <p:pic>
        <p:nvPicPr>
          <p:cNvPr id="148" name="Google Shape;148;p26">
            <a:extLst>
              <a:ext uri="{FF2B5EF4-FFF2-40B4-BE49-F238E27FC236}">
                <a16:creationId xmlns:a16="http://schemas.microsoft.com/office/drawing/2014/main" id="{C9FE97A4-49D3-BE8A-2C06-931360B32A4B}"/>
              </a:ext>
            </a:extLst>
          </p:cNvPr>
          <p:cNvPicPr preferRelativeResize="0"/>
          <p:nvPr/>
        </p:nvPicPr>
        <p:blipFill>
          <a:blip r:embed="rId3">
            <a:alphaModFix/>
          </a:blip>
          <a:stretch>
            <a:fillRect/>
          </a:stretch>
        </p:blipFill>
        <p:spPr>
          <a:xfrm rot="-5400000">
            <a:off x="4821762" y="574462"/>
            <a:ext cx="3573926" cy="4765251"/>
          </a:xfrm>
          <a:prstGeom prst="rect">
            <a:avLst/>
          </a:prstGeom>
          <a:noFill/>
          <a:ln>
            <a:noFill/>
          </a:ln>
        </p:spPr>
      </p:pic>
      <p:pic>
        <p:nvPicPr>
          <p:cNvPr id="149" name="Google Shape;149;p26">
            <a:extLst>
              <a:ext uri="{FF2B5EF4-FFF2-40B4-BE49-F238E27FC236}">
                <a16:creationId xmlns:a16="http://schemas.microsoft.com/office/drawing/2014/main" id="{F5EFF7FB-C298-E275-19F9-879E25F6E2CB}"/>
              </a:ext>
            </a:extLst>
          </p:cNvPr>
          <p:cNvPicPr preferRelativeResize="0"/>
          <p:nvPr/>
        </p:nvPicPr>
        <p:blipFill>
          <a:blip r:embed="rId4">
            <a:alphaModFix/>
          </a:blip>
          <a:stretch>
            <a:fillRect/>
          </a:stretch>
        </p:blipFill>
        <p:spPr>
          <a:xfrm>
            <a:off x="4226100" y="1170125"/>
            <a:ext cx="4765499" cy="3574124"/>
          </a:xfrm>
          <a:prstGeom prst="rect">
            <a:avLst/>
          </a:prstGeom>
          <a:noFill/>
          <a:ln>
            <a:noFill/>
          </a:ln>
        </p:spPr>
      </p:pic>
      <p:sp>
        <p:nvSpPr>
          <p:cNvPr id="2" name="TextBox 1">
            <a:extLst>
              <a:ext uri="{FF2B5EF4-FFF2-40B4-BE49-F238E27FC236}">
                <a16:creationId xmlns:a16="http://schemas.microsoft.com/office/drawing/2014/main" id="{C9D8BFA1-BE9C-087E-A704-6086EC9C0F92}"/>
              </a:ext>
            </a:extLst>
          </p:cNvPr>
          <p:cNvSpPr txBox="1"/>
          <p:nvPr/>
        </p:nvSpPr>
        <p:spPr>
          <a:xfrm>
            <a:off x="5541818" y="4896450"/>
            <a:ext cx="3602182" cy="230832"/>
          </a:xfrm>
          <a:prstGeom prst="rect">
            <a:avLst/>
          </a:prstGeom>
          <a:noFill/>
        </p:spPr>
        <p:txBody>
          <a:bodyPr wrap="square" rtlCol="0">
            <a:spAutoFit/>
          </a:bodyPr>
          <a:lstStyle/>
          <a:p>
            <a:pPr algn="r"/>
            <a:r>
              <a:rPr lang="en-US" sz="900" dirty="0">
                <a:solidFill>
                  <a:schemeClr val="tx1">
                    <a:lumMod val="85000"/>
                  </a:schemeClr>
                </a:solidFill>
              </a:rPr>
              <a:t>Credit: National Parks Gallery</a:t>
            </a:r>
          </a:p>
        </p:txBody>
      </p:sp>
    </p:spTree>
    <p:extLst>
      <p:ext uri="{BB962C8B-B14F-4D97-AF65-F5344CB8AC3E}">
        <p14:creationId xmlns:p14="http://schemas.microsoft.com/office/powerpoint/2010/main" val="22646438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5">
          <a:extLst>
            <a:ext uri="{FF2B5EF4-FFF2-40B4-BE49-F238E27FC236}">
              <a16:creationId xmlns:a16="http://schemas.microsoft.com/office/drawing/2014/main" id="{BBED49E6-B644-321E-D586-248C52234CC2}"/>
            </a:ext>
          </a:extLst>
        </p:cNvPr>
        <p:cNvGrpSpPr/>
        <p:nvPr/>
      </p:nvGrpSpPr>
      <p:grpSpPr>
        <a:xfrm>
          <a:off x="0" y="0"/>
          <a:ext cx="0" cy="0"/>
          <a:chOff x="0" y="0"/>
          <a:chExt cx="0" cy="0"/>
        </a:xfrm>
      </p:grpSpPr>
      <p:sp>
        <p:nvSpPr>
          <p:cNvPr id="146" name="Google Shape;146;p26">
            <a:extLst>
              <a:ext uri="{FF2B5EF4-FFF2-40B4-BE49-F238E27FC236}">
                <a16:creationId xmlns:a16="http://schemas.microsoft.com/office/drawing/2014/main" id="{E6156C78-C7A4-FCD2-3C17-83CA9A365DEE}"/>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Pink Salmon in Southeast Alaska</a:t>
            </a:r>
            <a:endParaRPr sz="3200"/>
          </a:p>
        </p:txBody>
      </p:sp>
      <p:sp>
        <p:nvSpPr>
          <p:cNvPr id="147" name="Google Shape;147;p26">
            <a:extLst>
              <a:ext uri="{FF2B5EF4-FFF2-40B4-BE49-F238E27FC236}">
                <a16:creationId xmlns:a16="http://schemas.microsoft.com/office/drawing/2014/main" id="{DC2B9BD0-8274-B13B-433F-8ABBEA166F92}"/>
              </a:ext>
            </a:extLst>
          </p:cNvPr>
          <p:cNvSpPr txBox="1">
            <a:spLocks noGrp="1"/>
          </p:cNvSpPr>
          <p:nvPr>
            <p:ph type="body" idx="1"/>
          </p:nvPr>
        </p:nvSpPr>
        <p:spPr>
          <a:xfrm>
            <a:off x="311700" y="1484450"/>
            <a:ext cx="3914400" cy="41259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2400" dirty="0">
                <a:solidFill>
                  <a:schemeClr val="dk1"/>
                </a:solidFill>
              </a:rPr>
              <a:t>- Very abundant, most numerous salmon species in the region	</a:t>
            </a:r>
            <a:endParaRPr sz="2400" dirty="0">
              <a:solidFill>
                <a:schemeClr val="dk1"/>
              </a:solidFill>
            </a:endParaRPr>
          </a:p>
          <a:p>
            <a:pPr marL="0" lvl="0" indent="0" algn="l" rtl="0">
              <a:lnSpc>
                <a:spcPct val="100000"/>
              </a:lnSpc>
              <a:spcBef>
                <a:spcPts val="0"/>
              </a:spcBef>
              <a:spcAft>
                <a:spcPts val="0"/>
              </a:spcAft>
              <a:buNone/>
            </a:pPr>
            <a:endParaRPr sz="2400" dirty="0">
              <a:solidFill>
                <a:schemeClr val="dk1"/>
              </a:solidFill>
            </a:endParaRPr>
          </a:p>
          <a:p>
            <a:pPr marL="0" lvl="0" indent="0" algn="l" rtl="0">
              <a:spcBef>
                <a:spcPts val="0"/>
              </a:spcBef>
              <a:spcAft>
                <a:spcPts val="1200"/>
              </a:spcAft>
              <a:buNone/>
            </a:pPr>
            <a:endParaRPr dirty="0"/>
          </a:p>
        </p:txBody>
      </p:sp>
      <p:pic>
        <p:nvPicPr>
          <p:cNvPr id="148" name="Google Shape;148;p26">
            <a:extLst>
              <a:ext uri="{FF2B5EF4-FFF2-40B4-BE49-F238E27FC236}">
                <a16:creationId xmlns:a16="http://schemas.microsoft.com/office/drawing/2014/main" id="{896676BC-9B5C-A8D3-9D7A-2A1856BE735F}"/>
              </a:ext>
            </a:extLst>
          </p:cNvPr>
          <p:cNvPicPr preferRelativeResize="0"/>
          <p:nvPr/>
        </p:nvPicPr>
        <p:blipFill>
          <a:blip r:embed="rId3">
            <a:alphaModFix/>
          </a:blip>
          <a:stretch>
            <a:fillRect/>
          </a:stretch>
        </p:blipFill>
        <p:spPr>
          <a:xfrm rot="-5400000">
            <a:off x="4821762" y="574462"/>
            <a:ext cx="3573926" cy="4765251"/>
          </a:xfrm>
          <a:prstGeom prst="rect">
            <a:avLst/>
          </a:prstGeom>
          <a:noFill/>
          <a:ln>
            <a:noFill/>
          </a:ln>
        </p:spPr>
      </p:pic>
      <p:pic>
        <p:nvPicPr>
          <p:cNvPr id="149" name="Google Shape;149;p26">
            <a:extLst>
              <a:ext uri="{FF2B5EF4-FFF2-40B4-BE49-F238E27FC236}">
                <a16:creationId xmlns:a16="http://schemas.microsoft.com/office/drawing/2014/main" id="{8B4842D3-2D3B-4E6D-FF28-EADEC3B84FE1}"/>
              </a:ext>
            </a:extLst>
          </p:cNvPr>
          <p:cNvPicPr preferRelativeResize="0"/>
          <p:nvPr/>
        </p:nvPicPr>
        <p:blipFill>
          <a:blip r:embed="rId4">
            <a:alphaModFix/>
          </a:blip>
          <a:stretch>
            <a:fillRect/>
          </a:stretch>
        </p:blipFill>
        <p:spPr>
          <a:xfrm>
            <a:off x="4226100" y="1170125"/>
            <a:ext cx="4765499" cy="3574124"/>
          </a:xfrm>
          <a:prstGeom prst="rect">
            <a:avLst/>
          </a:prstGeom>
          <a:noFill/>
          <a:ln>
            <a:noFill/>
          </a:ln>
        </p:spPr>
      </p:pic>
    </p:spTree>
    <p:extLst>
      <p:ext uri="{BB962C8B-B14F-4D97-AF65-F5344CB8AC3E}">
        <p14:creationId xmlns:p14="http://schemas.microsoft.com/office/powerpoint/2010/main" val="24060479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5">
          <a:extLst>
            <a:ext uri="{FF2B5EF4-FFF2-40B4-BE49-F238E27FC236}">
              <a16:creationId xmlns:a16="http://schemas.microsoft.com/office/drawing/2014/main" id="{9085453A-E14C-E21D-7FE5-1F324B5435DF}"/>
            </a:ext>
          </a:extLst>
        </p:cNvPr>
        <p:cNvGrpSpPr/>
        <p:nvPr/>
      </p:nvGrpSpPr>
      <p:grpSpPr>
        <a:xfrm>
          <a:off x="0" y="0"/>
          <a:ext cx="0" cy="0"/>
          <a:chOff x="0" y="0"/>
          <a:chExt cx="0" cy="0"/>
        </a:xfrm>
      </p:grpSpPr>
      <p:sp>
        <p:nvSpPr>
          <p:cNvPr id="146" name="Google Shape;146;p26">
            <a:extLst>
              <a:ext uri="{FF2B5EF4-FFF2-40B4-BE49-F238E27FC236}">
                <a16:creationId xmlns:a16="http://schemas.microsoft.com/office/drawing/2014/main" id="{67812678-705F-717A-E62A-2432A71EAF91}"/>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Pink Salmon in Southeast Alaska</a:t>
            </a:r>
            <a:endParaRPr sz="3200"/>
          </a:p>
        </p:txBody>
      </p:sp>
      <p:sp>
        <p:nvSpPr>
          <p:cNvPr id="147" name="Google Shape;147;p26">
            <a:extLst>
              <a:ext uri="{FF2B5EF4-FFF2-40B4-BE49-F238E27FC236}">
                <a16:creationId xmlns:a16="http://schemas.microsoft.com/office/drawing/2014/main" id="{88B7E67F-3435-27BA-EA78-E12475486CE9}"/>
              </a:ext>
            </a:extLst>
          </p:cNvPr>
          <p:cNvSpPr txBox="1">
            <a:spLocks noGrp="1"/>
          </p:cNvSpPr>
          <p:nvPr>
            <p:ph type="body" idx="1"/>
          </p:nvPr>
        </p:nvSpPr>
        <p:spPr>
          <a:xfrm>
            <a:off x="311700" y="1484450"/>
            <a:ext cx="3914400" cy="41259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2400" dirty="0">
                <a:solidFill>
                  <a:schemeClr val="dk1"/>
                </a:solidFill>
              </a:rPr>
              <a:t>- Very abundant, most numerous salmon species in the region</a:t>
            </a:r>
            <a:endParaRPr sz="2400" dirty="0">
              <a:solidFill>
                <a:schemeClr val="dk1"/>
              </a:solidFill>
            </a:endParaRPr>
          </a:p>
          <a:p>
            <a:pPr marL="0" lvl="0" indent="0" algn="l" rtl="0">
              <a:lnSpc>
                <a:spcPct val="100000"/>
              </a:lnSpc>
              <a:spcBef>
                <a:spcPts val="0"/>
              </a:spcBef>
              <a:spcAft>
                <a:spcPts val="0"/>
              </a:spcAft>
              <a:buNone/>
            </a:pPr>
            <a:endParaRPr sz="2400" dirty="0">
              <a:solidFill>
                <a:schemeClr val="dk1"/>
              </a:solidFill>
            </a:endParaRPr>
          </a:p>
          <a:p>
            <a:pPr marL="0" lvl="0" indent="0" algn="l" rtl="0">
              <a:lnSpc>
                <a:spcPct val="100000"/>
              </a:lnSpc>
              <a:spcBef>
                <a:spcPts val="0"/>
              </a:spcBef>
              <a:spcAft>
                <a:spcPts val="0"/>
              </a:spcAft>
              <a:buNone/>
            </a:pPr>
            <a:r>
              <a:rPr lang="en" sz="2400" dirty="0">
                <a:solidFill>
                  <a:schemeClr val="dk1"/>
                </a:solidFill>
              </a:rPr>
              <a:t>- High rates of straying relative to other salmon species</a:t>
            </a:r>
            <a:endParaRPr sz="2400" dirty="0">
              <a:solidFill>
                <a:schemeClr val="dk1"/>
              </a:solidFill>
            </a:endParaRPr>
          </a:p>
          <a:p>
            <a:pPr marL="0" lvl="0" indent="0" algn="l" rtl="0">
              <a:lnSpc>
                <a:spcPct val="100000"/>
              </a:lnSpc>
              <a:spcBef>
                <a:spcPts val="0"/>
              </a:spcBef>
              <a:spcAft>
                <a:spcPts val="0"/>
              </a:spcAft>
              <a:buNone/>
            </a:pPr>
            <a:r>
              <a:rPr lang="en" sz="2400" dirty="0">
                <a:solidFill>
                  <a:schemeClr val="dk1"/>
                </a:solidFill>
              </a:rPr>
              <a:t>	</a:t>
            </a:r>
            <a:endParaRPr sz="2400" dirty="0">
              <a:solidFill>
                <a:schemeClr val="dk1"/>
              </a:solidFill>
            </a:endParaRPr>
          </a:p>
          <a:p>
            <a:pPr marL="0" lvl="0" indent="0" algn="l" rtl="0">
              <a:lnSpc>
                <a:spcPct val="100000"/>
              </a:lnSpc>
              <a:spcBef>
                <a:spcPts val="0"/>
              </a:spcBef>
              <a:spcAft>
                <a:spcPts val="0"/>
              </a:spcAft>
              <a:buNone/>
            </a:pPr>
            <a:endParaRPr sz="2400" dirty="0">
              <a:solidFill>
                <a:schemeClr val="dk1"/>
              </a:solidFill>
            </a:endParaRPr>
          </a:p>
          <a:p>
            <a:pPr marL="0" lvl="0" indent="0" algn="l" rtl="0">
              <a:spcBef>
                <a:spcPts val="0"/>
              </a:spcBef>
              <a:spcAft>
                <a:spcPts val="1200"/>
              </a:spcAft>
              <a:buNone/>
            </a:pPr>
            <a:endParaRPr dirty="0"/>
          </a:p>
        </p:txBody>
      </p:sp>
      <p:pic>
        <p:nvPicPr>
          <p:cNvPr id="148" name="Google Shape;148;p26">
            <a:extLst>
              <a:ext uri="{FF2B5EF4-FFF2-40B4-BE49-F238E27FC236}">
                <a16:creationId xmlns:a16="http://schemas.microsoft.com/office/drawing/2014/main" id="{19DC8269-CD9C-1E66-F275-9D2C7347049D}"/>
              </a:ext>
            </a:extLst>
          </p:cNvPr>
          <p:cNvPicPr preferRelativeResize="0"/>
          <p:nvPr/>
        </p:nvPicPr>
        <p:blipFill>
          <a:blip r:embed="rId3">
            <a:alphaModFix/>
          </a:blip>
          <a:stretch>
            <a:fillRect/>
          </a:stretch>
        </p:blipFill>
        <p:spPr>
          <a:xfrm rot="-5400000">
            <a:off x="4821762" y="574462"/>
            <a:ext cx="3573926" cy="4765251"/>
          </a:xfrm>
          <a:prstGeom prst="rect">
            <a:avLst/>
          </a:prstGeom>
          <a:noFill/>
          <a:ln>
            <a:noFill/>
          </a:ln>
        </p:spPr>
      </p:pic>
      <p:pic>
        <p:nvPicPr>
          <p:cNvPr id="149" name="Google Shape;149;p26">
            <a:extLst>
              <a:ext uri="{FF2B5EF4-FFF2-40B4-BE49-F238E27FC236}">
                <a16:creationId xmlns:a16="http://schemas.microsoft.com/office/drawing/2014/main" id="{8EC1198D-44D3-4576-14E9-33A74DC1A385}"/>
              </a:ext>
            </a:extLst>
          </p:cNvPr>
          <p:cNvPicPr preferRelativeResize="0"/>
          <p:nvPr/>
        </p:nvPicPr>
        <p:blipFill>
          <a:blip r:embed="rId4">
            <a:alphaModFix/>
          </a:blip>
          <a:stretch>
            <a:fillRect/>
          </a:stretch>
        </p:blipFill>
        <p:spPr>
          <a:xfrm>
            <a:off x="4226100" y="1170125"/>
            <a:ext cx="4765499" cy="3574124"/>
          </a:xfrm>
          <a:prstGeom prst="rect">
            <a:avLst/>
          </a:prstGeom>
          <a:noFill/>
          <a:ln>
            <a:noFill/>
          </a:ln>
        </p:spPr>
      </p:pic>
    </p:spTree>
    <p:extLst>
      <p:ext uri="{BB962C8B-B14F-4D97-AF65-F5344CB8AC3E}">
        <p14:creationId xmlns:p14="http://schemas.microsoft.com/office/powerpoint/2010/main" val="39986894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5">
          <a:extLst>
            <a:ext uri="{FF2B5EF4-FFF2-40B4-BE49-F238E27FC236}">
              <a16:creationId xmlns:a16="http://schemas.microsoft.com/office/drawing/2014/main" id="{6D0DF5D1-52FC-0C66-F4F7-649CF23A920B}"/>
            </a:ext>
          </a:extLst>
        </p:cNvPr>
        <p:cNvGrpSpPr/>
        <p:nvPr/>
      </p:nvGrpSpPr>
      <p:grpSpPr>
        <a:xfrm>
          <a:off x="0" y="0"/>
          <a:ext cx="0" cy="0"/>
          <a:chOff x="0" y="0"/>
          <a:chExt cx="0" cy="0"/>
        </a:xfrm>
      </p:grpSpPr>
      <p:sp>
        <p:nvSpPr>
          <p:cNvPr id="66" name="Google Shape;66;p15">
            <a:extLst>
              <a:ext uri="{FF2B5EF4-FFF2-40B4-BE49-F238E27FC236}">
                <a16:creationId xmlns:a16="http://schemas.microsoft.com/office/drawing/2014/main" id="{57C4C1C7-2636-CEFE-3BC1-EBD64B666D89}"/>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Hyperabundance of pink salmon</a:t>
            </a:r>
            <a:endParaRPr sz="3200" dirty="0"/>
          </a:p>
        </p:txBody>
      </p:sp>
      <p:sp>
        <p:nvSpPr>
          <p:cNvPr id="67" name="Google Shape;67;p15">
            <a:extLst>
              <a:ext uri="{FF2B5EF4-FFF2-40B4-BE49-F238E27FC236}">
                <a16:creationId xmlns:a16="http://schemas.microsoft.com/office/drawing/2014/main" id="{2D6C41F4-FBEE-FB75-5F91-616B5571576E}"/>
              </a:ext>
            </a:extLst>
          </p:cNvPr>
          <p:cNvSpPr txBox="1">
            <a:spLocks noGrp="1"/>
          </p:cNvSpPr>
          <p:nvPr>
            <p:ph type="body" idx="1"/>
          </p:nvPr>
        </p:nvSpPr>
        <p:spPr>
          <a:xfrm>
            <a:off x="311700" y="4028662"/>
            <a:ext cx="3546900" cy="884005"/>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sz="2400" dirty="0">
                <a:solidFill>
                  <a:schemeClr val="dk1"/>
                </a:solidFill>
              </a:rPr>
              <a:t>Indirect human action</a:t>
            </a:r>
          </a:p>
          <a:p>
            <a:pPr marL="0" lvl="0" indent="0" algn="l" rtl="0">
              <a:spcBef>
                <a:spcPts val="0"/>
              </a:spcBef>
              <a:spcAft>
                <a:spcPts val="0"/>
              </a:spcAft>
              <a:buNone/>
            </a:pPr>
            <a:r>
              <a:rPr lang="en" sz="2400" dirty="0">
                <a:solidFill>
                  <a:schemeClr val="dk1"/>
                </a:solidFill>
              </a:rPr>
              <a:t>(climate shifts)</a:t>
            </a:r>
            <a:endParaRPr sz="2400" dirty="0">
              <a:solidFill>
                <a:schemeClr val="dk1"/>
              </a:solidFill>
            </a:endParaRPr>
          </a:p>
        </p:txBody>
      </p:sp>
      <p:pic>
        <p:nvPicPr>
          <p:cNvPr id="3" name="Google Shape;77;p16">
            <a:extLst>
              <a:ext uri="{FF2B5EF4-FFF2-40B4-BE49-F238E27FC236}">
                <a16:creationId xmlns:a16="http://schemas.microsoft.com/office/drawing/2014/main" id="{863C7658-955A-F9F9-2A24-7FB182D6D2DC}"/>
              </a:ext>
            </a:extLst>
          </p:cNvPr>
          <p:cNvPicPr preferRelativeResize="0"/>
          <p:nvPr/>
        </p:nvPicPr>
        <p:blipFill>
          <a:blip r:embed="rId3">
            <a:alphaModFix/>
          </a:blip>
          <a:stretch>
            <a:fillRect/>
          </a:stretch>
        </p:blipFill>
        <p:spPr>
          <a:xfrm>
            <a:off x="4572000" y="1262212"/>
            <a:ext cx="3765412" cy="2766451"/>
          </a:xfrm>
          <a:prstGeom prst="rect">
            <a:avLst/>
          </a:prstGeom>
          <a:noFill/>
          <a:ln>
            <a:noFill/>
          </a:ln>
        </p:spPr>
      </p:pic>
      <p:sp>
        <p:nvSpPr>
          <p:cNvPr id="4" name="Google Shape;75;p16">
            <a:extLst>
              <a:ext uri="{FF2B5EF4-FFF2-40B4-BE49-F238E27FC236}">
                <a16:creationId xmlns:a16="http://schemas.microsoft.com/office/drawing/2014/main" id="{E0E0EAA4-601D-C805-E421-5E8D7F9B32F4}"/>
              </a:ext>
            </a:extLst>
          </p:cNvPr>
          <p:cNvSpPr txBox="1">
            <a:spLocks/>
          </p:cNvSpPr>
          <p:nvPr/>
        </p:nvSpPr>
        <p:spPr>
          <a:xfrm>
            <a:off x="4572000" y="4028663"/>
            <a:ext cx="3546900" cy="884004"/>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1pPr>
            <a:lvl2pPr marL="914400" marR="0" lvl="1" indent="-304800" algn="l" rtl="0">
              <a:lnSpc>
                <a:spcPct val="115000"/>
              </a:lnSpc>
              <a:spcBef>
                <a:spcPts val="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2pPr>
            <a:lvl3pPr marL="1371600" marR="0" lvl="2" indent="-304800" algn="l" rtl="0">
              <a:lnSpc>
                <a:spcPct val="115000"/>
              </a:lnSpc>
              <a:spcBef>
                <a:spcPts val="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3pPr>
            <a:lvl4pPr marL="1828800" marR="0" lvl="3" indent="-304800" algn="l" rtl="0">
              <a:lnSpc>
                <a:spcPct val="115000"/>
              </a:lnSpc>
              <a:spcBef>
                <a:spcPts val="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4pPr>
            <a:lvl5pPr marL="2286000" marR="0" lvl="4" indent="-304800" algn="l" rtl="0">
              <a:lnSpc>
                <a:spcPct val="115000"/>
              </a:lnSpc>
              <a:spcBef>
                <a:spcPts val="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5pPr>
            <a:lvl6pPr marL="2743200" marR="0" lvl="5" indent="-304800" algn="l" rtl="0">
              <a:lnSpc>
                <a:spcPct val="115000"/>
              </a:lnSpc>
              <a:spcBef>
                <a:spcPts val="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6pPr>
            <a:lvl7pPr marL="3200400" marR="0" lvl="6" indent="-304800" algn="l" rtl="0">
              <a:lnSpc>
                <a:spcPct val="115000"/>
              </a:lnSpc>
              <a:spcBef>
                <a:spcPts val="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7pPr>
            <a:lvl8pPr marL="3657600" marR="0" lvl="7" indent="-304800" algn="l" rtl="0">
              <a:lnSpc>
                <a:spcPct val="115000"/>
              </a:lnSpc>
              <a:spcBef>
                <a:spcPts val="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8pPr>
            <a:lvl9pPr marL="4114800" marR="0" lvl="8" indent="-304800" algn="l" rtl="0">
              <a:lnSpc>
                <a:spcPct val="115000"/>
              </a:lnSpc>
              <a:spcBef>
                <a:spcPts val="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9pPr>
          </a:lstStyle>
          <a:p>
            <a:pPr marL="0" indent="0">
              <a:buFont typeface="Arial"/>
              <a:buNone/>
            </a:pPr>
            <a:r>
              <a:rPr lang="en-US" sz="2400" dirty="0">
                <a:solidFill>
                  <a:schemeClr val="dk1"/>
                </a:solidFill>
              </a:rPr>
              <a:t>Direct human action</a:t>
            </a:r>
          </a:p>
          <a:p>
            <a:pPr marL="0" indent="0">
              <a:buFont typeface="Arial"/>
              <a:buNone/>
            </a:pPr>
            <a:r>
              <a:rPr lang="en-US" sz="2400" dirty="0">
                <a:solidFill>
                  <a:schemeClr val="dk1"/>
                </a:solidFill>
              </a:rPr>
              <a:t>(hatchery operations)</a:t>
            </a:r>
          </a:p>
        </p:txBody>
      </p:sp>
      <p:pic>
        <p:nvPicPr>
          <p:cNvPr id="5" name="Google Shape;120;p22">
            <a:extLst>
              <a:ext uri="{FF2B5EF4-FFF2-40B4-BE49-F238E27FC236}">
                <a16:creationId xmlns:a16="http://schemas.microsoft.com/office/drawing/2014/main" id="{0A415E0E-745B-3CB4-5AA2-40189C10CFB6}"/>
              </a:ext>
            </a:extLst>
          </p:cNvPr>
          <p:cNvPicPr preferRelativeResize="0">
            <a:picLocks noChangeAspect="1"/>
          </p:cNvPicPr>
          <p:nvPr/>
        </p:nvPicPr>
        <p:blipFill>
          <a:blip r:embed="rId4">
            <a:alphaModFix/>
          </a:blip>
          <a:stretch>
            <a:fillRect/>
          </a:stretch>
        </p:blipFill>
        <p:spPr>
          <a:xfrm>
            <a:off x="4572000" y="1262211"/>
            <a:ext cx="4256065" cy="2766451"/>
          </a:xfrm>
          <a:prstGeom prst="rect">
            <a:avLst/>
          </a:prstGeom>
          <a:noFill/>
          <a:ln>
            <a:noFill/>
          </a:ln>
        </p:spPr>
      </p:pic>
      <p:pic>
        <p:nvPicPr>
          <p:cNvPr id="6" name="Picture 5">
            <a:extLst>
              <a:ext uri="{FF2B5EF4-FFF2-40B4-BE49-F238E27FC236}">
                <a16:creationId xmlns:a16="http://schemas.microsoft.com/office/drawing/2014/main" id="{03533E65-A7F3-2C9A-E2E4-716718D0B949}"/>
              </a:ext>
            </a:extLst>
          </p:cNvPr>
          <p:cNvPicPr>
            <a:picLocks noChangeAspect="1"/>
          </p:cNvPicPr>
          <p:nvPr/>
        </p:nvPicPr>
        <p:blipFill>
          <a:blip r:embed="rId5"/>
          <a:stretch>
            <a:fillRect/>
          </a:stretch>
        </p:blipFill>
        <p:spPr>
          <a:xfrm>
            <a:off x="311701" y="1262211"/>
            <a:ext cx="3688800" cy="2764242"/>
          </a:xfrm>
          <a:prstGeom prst="rect">
            <a:avLst/>
          </a:prstGeom>
        </p:spPr>
      </p:pic>
    </p:spTree>
    <p:extLst>
      <p:ext uri="{BB962C8B-B14F-4D97-AF65-F5344CB8AC3E}">
        <p14:creationId xmlns:p14="http://schemas.microsoft.com/office/powerpoint/2010/main" val="25703125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Where does the data come from?</a:t>
            </a:r>
            <a:endParaRPr sz="3200"/>
          </a:p>
        </p:txBody>
      </p:sp>
      <p:pic>
        <p:nvPicPr>
          <p:cNvPr id="173" name="Google Shape;173;p30"/>
          <p:cNvPicPr preferRelativeResize="0">
            <a:picLocks noChangeAspect="1"/>
          </p:cNvPicPr>
          <p:nvPr/>
        </p:nvPicPr>
        <p:blipFill>
          <a:blip r:embed="rId3">
            <a:alphaModFix/>
          </a:blip>
          <a:stretch>
            <a:fillRect/>
          </a:stretch>
        </p:blipFill>
        <p:spPr>
          <a:xfrm>
            <a:off x="5932625" y="1153980"/>
            <a:ext cx="2763700" cy="3684933"/>
          </a:xfrm>
          <a:prstGeom prst="rect">
            <a:avLst/>
          </a:prstGeom>
          <a:noFill/>
          <a:ln>
            <a:noFill/>
          </a:ln>
        </p:spPr>
      </p:pic>
      <p:sp>
        <p:nvSpPr>
          <p:cNvPr id="174" name="Google Shape;174;p30"/>
          <p:cNvSpPr txBox="1">
            <a:spLocks noGrp="1"/>
          </p:cNvSpPr>
          <p:nvPr>
            <p:ph type="body" idx="1"/>
          </p:nvPr>
        </p:nvSpPr>
        <p:spPr>
          <a:xfrm>
            <a:off x="311700" y="1170125"/>
            <a:ext cx="5542200" cy="4125900"/>
          </a:xfrm>
          <a:prstGeom prst="rect">
            <a:avLst/>
          </a:prstGeom>
        </p:spPr>
        <p:txBody>
          <a:bodyPr spcFirstLastPara="1" wrap="square" lIns="91425" tIns="91425" rIns="91425" bIns="91425" anchor="t" anchorCtr="0">
            <a:normAutofit lnSpcReduction="10000"/>
          </a:bodyPr>
          <a:lstStyle/>
          <a:p>
            <a:pPr marL="0" lvl="0" indent="0" algn="l" rtl="0">
              <a:lnSpc>
                <a:spcPct val="100000"/>
              </a:lnSpc>
              <a:spcBef>
                <a:spcPts val="0"/>
              </a:spcBef>
              <a:spcAft>
                <a:spcPts val="0"/>
              </a:spcAft>
              <a:buNone/>
            </a:pPr>
            <a:r>
              <a:rPr lang="en" sz="2400" dirty="0">
                <a:solidFill>
                  <a:schemeClr val="dk1"/>
                </a:solidFill>
              </a:rPr>
              <a:t>Alaska Dept of Fish Game</a:t>
            </a:r>
            <a:endParaRPr sz="2400" dirty="0">
              <a:solidFill>
                <a:schemeClr val="dk1"/>
              </a:solidFill>
            </a:endParaRPr>
          </a:p>
          <a:p>
            <a:pPr marL="419100" lvl="0" indent="-342900" algn="l" rtl="0">
              <a:lnSpc>
                <a:spcPct val="100000"/>
              </a:lnSpc>
              <a:spcBef>
                <a:spcPts val="0"/>
              </a:spcBef>
              <a:spcAft>
                <a:spcPts val="0"/>
              </a:spcAft>
              <a:buClr>
                <a:schemeClr val="dk1"/>
              </a:buClr>
              <a:buSzPts val="2400"/>
              <a:buFontTx/>
              <a:buChar char="-"/>
            </a:pPr>
            <a:r>
              <a:rPr lang="en" sz="2400" dirty="0">
                <a:solidFill>
                  <a:schemeClr val="dk1"/>
                </a:solidFill>
              </a:rPr>
              <a:t>Fixed wing aircraft survey</a:t>
            </a:r>
          </a:p>
          <a:p>
            <a:pPr marL="419100" lvl="0" indent="-342900" algn="l" rtl="0">
              <a:lnSpc>
                <a:spcPct val="100000"/>
              </a:lnSpc>
              <a:spcBef>
                <a:spcPts val="0"/>
              </a:spcBef>
              <a:spcAft>
                <a:spcPts val="0"/>
              </a:spcAft>
              <a:buClr>
                <a:schemeClr val="dk1"/>
              </a:buClr>
              <a:buSzPts val="2400"/>
              <a:buFontTx/>
              <a:buChar char="-"/>
            </a:pPr>
            <a:endParaRPr sz="2400" dirty="0">
              <a:solidFill>
                <a:schemeClr val="dk1"/>
              </a:solidFill>
            </a:endParaRPr>
          </a:p>
          <a:p>
            <a:pPr marL="419100" lvl="0" indent="-342900" algn="l" rtl="0">
              <a:lnSpc>
                <a:spcPct val="100000"/>
              </a:lnSpc>
              <a:spcBef>
                <a:spcPts val="0"/>
              </a:spcBef>
              <a:spcAft>
                <a:spcPts val="0"/>
              </a:spcAft>
              <a:buClr>
                <a:schemeClr val="dk1"/>
              </a:buClr>
              <a:buSzPts val="2400"/>
              <a:buFontTx/>
              <a:buChar char="-"/>
            </a:pPr>
            <a:r>
              <a:rPr lang="en" sz="2400" dirty="0">
                <a:solidFill>
                  <a:schemeClr val="dk1"/>
                </a:solidFill>
              </a:rPr>
              <a:t>714 pink salmon index streams in SE Alaska</a:t>
            </a:r>
          </a:p>
          <a:p>
            <a:pPr marL="419100" lvl="0" indent="-342900" algn="l" rtl="0">
              <a:lnSpc>
                <a:spcPct val="100000"/>
              </a:lnSpc>
              <a:spcBef>
                <a:spcPts val="0"/>
              </a:spcBef>
              <a:spcAft>
                <a:spcPts val="0"/>
              </a:spcAft>
              <a:buClr>
                <a:schemeClr val="dk1"/>
              </a:buClr>
              <a:buSzPts val="2400"/>
              <a:buFontTx/>
              <a:buChar char="-"/>
            </a:pPr>
            <a:endParaRPr lang="en-US" sz="2400" dirty="0">
              <a:solidFill>
                <a:schemeClr val="dk1"/>
              </a:solidFill>
            </a:endParaRPr>
          </a:p>
          <a:p>
            <a:pPr marL="419100" lvl="0" indent="-342900" algn="l" rtl="0">
              <a:lnSpc>
                <a:spcPct val="100000"/>
              </a:lnSpc>
              <a:spcBef>
                <a:spcPts val="0"/>
              </a:spcBef>
              <a:spcAft>
                <a:spcPts val="0"/>
              </a:spcAft>
              <a:buClr>
                <a:schemeClr val="dk1"/>
              </a:buClr>
              <a:buSzPts val="2400"/>
              <a:buFontTx/>
              <a:buChar char="-"/>
            </a:pPr>
            <a:r>
              <a:rPr lang="en-US" sz="2400" dirty="0">
                <a:solidFill>
                  <a:schemeClr val="dk1"/>
                </a:solidFill>
              </a:rPr>
              <a:t>Assessing escapement in order to regulate fishery</a:t>
            </a:r>
          </a:p>
          <a:p>
            <a:pPr marL="419100" lvl="0" indent="-342900" algn="l" rtl="0">
              <a:lnSpc>
                <a:spcPct val="100000"/>
              </a:lnSpc>
              <a:spcBef>
                <a:spcPts val="0"/>
              </a:spcBef>
              <a:spcAft>
                <a:spcPts val="0"/>
              </a:spcAft>
              <a:buClr>
                <a:schemeClr val="dk1"/>
              </a:buClr>
              <a:buSzPts val="2400"/>
              <a:buFontTx/>
              <a:buChar char="-"/>
            </a:pPr>
            <a:endParaRPr lang="en-US" sz="2400" dirty="0">
              <a:solidFill>
                <a:schemeClr val="dk1"/>
              </a:solidFill>
            </a:endParaRPr>
          </a:p>
          <a:p>
            <a:pPr marL="76200" lvl="0" indent="0" algn="l" rtl="0">
              <a:lnSpc>
                <a:spcPct val="100000"/>
              </a:lnSpc>
              <a:spcBef>
                <a:spcPts val="0"/>
              </a:spcBef>
              <a:spcAft>
                <a:spcPts val="0"/>
              </a:spcAft>
              <a:buClr>
                <a:schemeClr val="dk1"/>
              </a:buClr>
              <a:buSzPts val="2400"/>
              <a:buNone/>
            </a:pPr>
            <a:r>
              <a:rPr lang="en" sz="2400" dirty="0">
                <a:solidFill>
                  <a:schemeClr val="dk1"/>
                </a:solidFill>
              </a:rPr>
              <a:t>- Data validated by random foot counts</a:t>
            </a:r>
            <a:endParaRPr sz="2400" dirty="0">
              <a:solidFill>
                <a:schemeClr val="dk1"/>
              </a:solidFill>
            </a:endParaRPr>
          </a:p>
          <a:p>
            <a:pPr marL="0" lvl="0" indent="0" algn="l" rtl="0">
              <a:lnSpc>
                <a:spcPct val="100000"/>
              </a:lnSpc>
              <a:spcBef>
                <a:spcPts val="0"/>
              </a:spcBef>
              <a:spcAft>
                <a:spcPts val="0"/>
              </a:spcAft>
              <a:buNone/>
            </a:pPr>
            <a:r>
              <a:rPr lang="en" sz="2400" dirty="0">
                <a:solidFill>
                  <a:schemeClr val="dk1"/>
                </a:solidFill>
              </a:rPr>
              <a:t>	</a:t>
            </a:r>
            <a:endParaRPr sz="2400" dirty="0">
              <a:solidFill>
                <a:schemeClr val="dk1"/>
              </a:solidFill>
            </a:endParaRPr>
          </a:p>
          <a:p>
            <a:pPr marL="0" lvl="0" indent="0" algn="l" rtl="0">
              <a:lnSpc>
                <a:spcPct val="100000"/>
              </a:lnSpc>
              <a:spcBef>
                <a:spcPts val="0"/>
              </a:spcBef>
              <a:spcAft>
                <a:spcPts val="0"/>
              </a:spcAft>
              <a:buNone/>
            </a:pPr>
            <a:endParaRPr sz="2400" dirty="0">
              <a:solidFill>
                <a:schemeClr val="dk1"/>
              </a:solidFill>
            </a:endParaRPr>
          </a:p>
          <a:p>
            <a:pPr marL="0" lvl="0" indent="0" algn="l" rtl="0">
              <a:spcBef>
                <a:spcPts val="0"/>
              </a:spcBef>
              <a:spcAft>
                <a:spcPts val="1200"/>
              </a:spcAft>
              <a:buNone/>
            </a:pPr>
            <a:endParaRPr dirty="0"/>
          </a:p>
        </p:txBody>
      </p:sp>
      <p:sp>
        <p:nvSpPr>
          <p:cNvPr id="2" name="TextBox 1">
            <a:extLst>
              <a:ext uri="{FF2B5EF4-FFF2-40B4-BE49-F238E27FC236}">
                <a16:creationId xmlns:a16="http://schemas.microsoft.com/office/drawing/2014/main" id="{6F2DB7C6-5C73-9042-C2F9-BA5459B30E5A}"/>
              </a:ext>
            </a:extLst>
          </p:cNvPr>
          <p:cNvSpPr txBox="1"/>
          <p:nvPr/>
        </p:nvSpPr>
        <p:spPr>
          <a:xfrm>
            <a:off x="5541818" y="4896649"/>
            <a:ext cx="3602182" cy="230832"/>
          </a:xfrm>
          <a:prstGeom prst="rect">
            <a:avLst/>
          </a:prstGeom>
          <a:noFill/>
        </p:spPr>
        <p:txBody>
          <a:bodyPr wrap="square" rtlCol="0">
            <a:spAutoFit/>
          </a:bodyPr>
          <a:lstStyle/>
          <a:p>
            <a:pPr algn="r"/>
            <a:r>
              <a:rPr lang="en-US" sz="900" dirty="0">
                <a:solidFill>
                  <a:schemeClr val="tx1">
                    <a:lumMod val="85000"/>
                  </a:schemeClr>
                </a:solidFill>
              </a:rPr>
              <a:t>Credit: Aaron </a:t>
            </a:r>
            <a:r>
              <a:rPr lang="en-US" sz="900" dirty="0" err="1">
                <a:solidFill>
                  <a:schemeClr val="tx1">
                    <a:lumMod val="85000"/>
                  </a:schemeClr>
                </a:solidFill>
              </a:rPr>
              <a:t>DuPuis</a:t>
            </a:r>
            <a:endParaRPr lang="en-US" sz="900" dirty="0">
              <a:solidFill>
                <a:schemeClr val="tx1">
                  <a:lumMod val="85000"/>
                </a:schemeClr>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Pink Salmon in Southeast Alaska</a:t>
            </a:r>
            <a:endParaRPr sz="3200"/>
          </a:p>
        </p:txBody>
      </p:sp>
      <p:pic>
        <p:nvPicPr>
          <p:cNvPr id="155" name="Google Shape;155;p27"/>
          <p:cNvPicPr preferRelativeResize="0"/>
          <p:nvPr/>
        </p:nvPicPr>
        <p:blipFill>
          <a:blip r:embed="rId3">
            <a:alphaModFix/>
          </a:blip>
          <a:stretch>
            <a:fillRect/>
          </a:stretch>
        </p:blipFill>
        <p:spPr>
          <a:xfrm>
            <a:off x="1771650" y="1224400"/>
            <a:ext cx="5600700" cy="350143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Where does the Indian River fit in this picture?</a:t>
            </a:r>
            <a:endParaRPr sz="3200"/>
          </a:p>
        </p:txBody>
      </p:sp>
      <p:pic>
        <p:nvPicPr>
          <p:cNvPr id="161" name="Google Shape;161;p28"/>
          <p:cNvPicPr preferRelativeResize="0"/>
          <p:nvPr/>
        </p:nvPicPr>
        <p:blipFill>
          <a:blip r:embed="rId3">
            <a:alphaModFix/>
          </a:blip>
          <a:stretch>
            <a:fillRect/>
          </a:stretch>
        </p:blipFill>
        <p:spPr>
          <a:xfrm>
            <a:off x="1771650" y="1224400"/>
            <a:ext cx="5600700" cy="350143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Where does the Indian River fit in this picture?</a:t>
            </a:r>
            <a:endParaRPr sz="3200"/>
          </a:p>
        </p:txBody>
      </p:sp>
      <p:sp>
        <p:nvSpPr>
          <p:cNvPr id="167" name="Google Shape;167;p29"/>
          <p:cNvSpPr txBox="1">
            <a:spLocks noGrp="1"/>
          </p:cNvSpPr>
          <p:nvPr>
            <p:ph type="title"/>
          </p:nvPr>
        </p:nvSpPr>
        <p:spPr>
          <a:xfrm>
            <a:off x="1112100" y="1826175"/>
            <a:ext cx="691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H</a:t>
            </a:r>
            <a:r>
              <a:rPr lang="en" sz="1400"/>
              <a:t>0</a:t>
            </a:r>
            <a:r>
              <a:rPr lang="en" sz="3200"/>
              <a:t>: Sheldon Jackson Hatchery pink salmon releases do not contribute to the abundance of pink salmon in the Indian River</a:t>
            </a:r>
            <a:endParaRPr sz="32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9" name="Picture 8">
            <a:extLst>
              <a:ext uri="{FF2B5EF4-FFF2-40B4-BE49-F238E27FC236}">
                <a16:creationId xmlns:a16="http://schemas.microsoft.com/office/drawing/2014/main" id="{31DCEDDA-9D6F-AFA4-C17A-1DEDB9F9668F}"/>
              </a:ext>
            </a:extLst>
          </p:cNvPr>
          <p:cNvPicPr>
            <a:picLocks noChangeAspect="1"/>
          </p:cNvPicPr>
          <p:nvPr/>
        </p:nvPicPr>
        <p:blipFill>
          <a:blip r:embed="rId3"/>
          <a:stretch>
            <a:fillRect/>
          </a:stretch>
        </p:blipFill>
        <p:spPr>
          <a:xfrm>
            <a:off x="1771649" y="1116750"/>
            <a:ext cx="5600701" cy="3501428"/>
          </a:xfrm>
          <a:prstGeom prst="rect">
            <a:avLst/>
          </a:prstGeom>
        </p:spPr>
      </p:pic>
      <p:sp>
        <p:nvSpPr>
          <p:cNvPr id="179" name="Google Shape;179;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Where does the Indian River fit in this picture?</a:t>
            </a:r>
            <a:endParaRPr sz="32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BCAE0BBB-1559-4321-7F33-56028C5B37E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D4004B0-6BBB-DB29-746C-B44645787230}"/>
              </a:ext>
            </a:extLst>
          </p:cNvPr>
          <p:cNvPicPr>
            <a:picLocks noChangeAspect="1"/>
          </p:cNvPicPr>
          <p:nvPr/>
        </p:nvPicPr>
        <p:blipFill>
          <a:blip r:embed="rId3"/>
          <a:stretch>
            <a:fillRect/>
          </a:stretch>
        </p:blipFill>
        <p:spPr>
          <a:xfrm>
            <a:off x="0" y="0"/>
            <a:ext cx="11021786" cy="5143500"/>
          </a:xfrm>
          <a:prstGeom prst="rect">
            <a:avLst/>
          </a:prstGeom>
        </p:spPr>
      </p:pic>
      <p:sp>
        <p:nvSpPr>
          <p:cNvPr id="74" name="Google Shape;74;p16">
            <a:extLst>
              <a:ext uri="{FF2B5EF4-FFF2-40B4-BE49-F238E27FC236}">
                <a16:creationId xmlns:a16="http://schemas.microsoft.com/office/drawing/2014/main" id="{D2F4089E-813F-FDA7-8A3C-EA8D831F240C}"/>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chemeClr val="bg1"/>
                </a:solidFill>
              </a:rPr>
              <a:t>Hyperabundance of Endemic Species</a:t>
            </a:r>
            <a:endParaRPr sz="3200" dirty="0">
              <a:solidFill>
                <a:schemeClr val="bg1"/>
              </a:solidFill>
            </a:endParaRPr>
          </a:p>
        </p:txBody>
      </p:sp>
      <p:sp>
        <p:nvSpPr>
          <p:cNvPr id="5" name="Rectangle 4">
            <a:extLst>
              <a:ext uri="{FF2B5EF4-FFF2-40B4-BE49-F238E27FC236}">
                <a16:creationId xmlns:a16="http://schemas.microsoft.com/office/drawing/2014/main" id="{7C3ED77B-D76E-3A7A-33E6-9E576B961BC9}"/>
              </a:ext>
            </a:extLst>
          </p:cNvPr>
          <p:cNvSpPr/>
          <p:nvPr/>
        </p:nvSpPr>
        <p:spPr>
          <a:xfrm>
            <a:off x="311700" y="1207608"/>
            <a:ext cx="4035669" cy="3490867"/>
          </a:xfrm>
          <a:prstGeom prst="rect">
            <a:avLst/>
          </a:prstGeom>
          <a:solidFill>
            <a:schemeClr val="tx1">
              <a:alpha val="51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Google Shape;75;p16">
            <a:extLst>
              <a:ext uri="{FF2B5EF4-FFF2-40B4-BE49-F238E27FC236}">
                <a16:creationId xmlns:a16="http://schemas.microsoft.com/office/drawing/2014/main" id="{59DEA5DB-48A5-1A4C-B096-0161F7A92866}"/>
              </a:ext>
            </a:extLst>
          </p:cNvPr>
          <p:cNvSpPr txBox="1">
            <a:spLocks noGrp="1"/>
          </p:cNvSpPr>
          <p:nvPr>
            <p:ph type="body" idx="1"/>
          </p:nvPr>
        </p:nvSpPr>
        <p:spPr>
          <a:xfrm>
            <a:off x="311700" y="1207608"/>
            <a:ext cx="4005323" cy="3416400"/>
          </a:xfrm>
          <a:prstGeom prst="rect">
            <a:avLst/>
          </a:prstGeom>
        </p:spPr>
        <p:txBody>
          <a:bodyPr spcFirstLastPara="1" wrap="square" lIns="91425" tIns="91425" rIns="91425" bIns="91425" anchor="t" anchorCtr="0">
            <a:normAutofit/>
          </a:bodyPr>
          <a:lstStyle/>
          <a:p>
            <a:pPr marL="0" indent="0">
              <a:buNone/>
            </a:pPr>
            <a:r>
              <a:rPr lang="en-US" sz="2400" u="sng" dirty="0">
                <a:solidFill>
                  <a:schemeClr val="bg1"/>
                </a:solidFill>
              </a:rPr>
              <a:t>Mountain Pine Beetle</a:t>
            </a:r>
          </a:p>
        </p:txBody>
      </p:sp>
      <p:sp>
        <p:nvSpPr>
          <p:cNvPr id="2" name="TextBox 1">
            <a:extLst>
              <a:ext uri="{FF2B5EF4-FFF2-40B4-BE49-F238E27FC236}">
                <a16:creationId xmlns:a16="http://schemas.microsoft.com/office/drawing/2014/main" id="{BDB72C1F-C596-0F9F-9DD5-AA2A70B0744B}"/>
              </a:ext>
            </a:extLst>
          </p:cNvPr>
          <p:cNvSpPr txBox="1"/>
          <p:nvPr/>
        </p:nvSpPr>
        <p:spPr>
          <a:xfrm>
            <a:off x="5608187" y="4912668"/>
            <a:ext cx="3602182" cy="230832"/>
          </a:xfrm>
          <a:prstGeom prst="rect">
            <a:avLst/>
          </a:prstGeom>
          <a:noFill/>
        </p:spPr>
        <p:txBody>
          <a:bodyPr wrap="square" rtlCol="0">
            <a:spAutoFit/>
          </a:bodyPr>
          <a:lstStyle/>
          <a:p>
            <a:pPr algn="r"/>
            <a:r>
              <a:rPr lang="en-US" sz="900" dirty="0">
                <a:solidFill>
                  <a:schemeClr val="tx1">
                    <a:lumMod val="85000"/>
                  </a:schemeClr>
                </a:solidFill>
              </a:rPr>
              <a:t>Credit: </a:t>
            </a:r>
            <a:r>
              <a:rPr lang="en-US" sz="900" dirty="0" err="1">
                <a:solidFill>
                  <a:schemeClr val="tx1">
                    <a:lumMod val="85000"/>
                  </a:schemeClr>
                </a:solidFill>
              </a:rPr>
              <a:t>Themightyquill</a:t>
            </a:r>
            <a:endParaRPr lang="en-US" sz="900" dirty="0">
              <a:solidFill>
                <a:schemeClr val="tx1">
                  <a:lumMod val="85000"/>
                </a:schemeClr>
              </a:solidFill>
            </a:endParaRPr>
          </a:p>
        </p:txBody>
      </p:sp>
      <p:pic>
        <p:nvPicPr>
          <p:cNvPr id="3" name="Picture 2">
            <a:extLst>
              <a:ext uri="{FF2B5EF4-FFF2-40B4-BE49-F238E27FC236}">
                <a16:creationId xmlns:a16="http://schemas.microsoft.com/office/drawing/2014/main" id="{A2F8BE09-1400-DBB4-015C-E5AA31C6CB8B}"/>
              </a:ext>
            </a:extLst>
          </p:cNvPr>
          <p:cNvPicPr>
            <a:picLocks noChangeAspect="1"/>
          </p:cNvPicPr>
          <p:nvPr/>
        </p:nvPicPr>
        <p:blipFill>
          <a:blip r:embed="rId4"/>
          <a:stretch>
            <a:fillRect/>
          </a:stretch>
        </p:blipFill>
        <p:spPr>
          <a:xfrm>
            <a:off x="7326300" y="0"/>
            <a:ext cx="1817700" cy="1310054"/>
          </a:xfrm>
          <a:prstGeom prst="rect">
            <a:avLst/>
          </a:prstGeom>
        </p:spPr>
      </p:pic>
    </p:spTree>
    <p:extLst>
      <p:ext uri="{BB962C8B-B14F-4D97-AF65-F5344CB8AC3E}">
        <p14:creationId xmlns:p14="http://schemas.microsoft.com/office/powerpoint/2010/main" val="37742713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Where does the Indian River fit in this picture?</a:t>
            </a:r>
            <a:endParaRPr sz="3200"/>
          </a:p>
        </p:txBody>
      </p:sp>
      <p:sp>
        <p:nvSpPr>
          <p:cNvPr id="186" name="Google Shape;186;p32"/>
          <p:cNvSpPr txBox="1">
            <a:spLocks noGrp="1"/>
          </p:cNvSpPr>
          <p:nvPr>
            <p:ph type="title"/>
          </p:nvPr>
        </p:nvSpPr>
        <p:spPr>
          <a:xfrm>
            <a:off x="410100" y="1017725"/>
            <a:ext cx="832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t>State-space model allows for:</a:t>
            </a:r>
            <a:br>
              <a:rPr lang="en" sz="2500" dirty="0"/>
            </a:br>
            <a:br>
              <a:rPr lang="en" sz="2500" dirty="0"/>
            </a:br>
            <a:r>
              <a:rPr lang="en" sz="2500" dirty="0"/>
              <a:t>- Estimates of underlying state (x</a:t>
            </a:r>
            <a:r>
              <a:rPr lang="en" sz="1400" dirty="0"/>
              <a:t>t</a:t>
            </a:r>
            <a:r>
              <a:rPr lang="en" sz="2500" dirty="0"/>
              <a:t>) based on what is observed (y</a:t>
            </a:r>
            <a:r>
              <a:rPr lang="en" sz="1400" dirty="0"/>
              <a:t>t</a:t>
            </a:r>
            <a:r>
              <a:rPr lang="en" sz="2500" dirty="0"/>
              <a:t>)</a:t>
            </a:r>
            <a:br>
              <a:rPr lang="en" sz="2500" dirty="0"/>
            </a:br>
            <a:br>
              <a:rPr lang="en" sz="2500" dirty="0"/>
            </a:br>
            <a:r>
              <a:rPr lang="en" sz="2500" dirty="0"/>
              <a:t>- Estimates of year-to-year variance in underlying state (x</a:t>
            </a:r>
            <a:r>
              <a:rPr lang="en" sz="1400" dirty="0"/>
              <a:t>t</a:t>
            </a:r>
            <a:r>
              <a:rPr lang="en" sz="2500" dirty="0"/>
              <a:t>) </a:t>
            </a:r>
            <a:br>
              <a:rPr lang="en" sz="2500" dirty="0"/>
            </a:br>
            <a:br>
              <a:rPr lang="en" sz="2500" dirty="0"/>
            </a:br>
            <a:r>
              <a:rPr lang="en" sz="2500" dirty="0"/>
              <a:t>- Gaps in the observed time series (y</a:t>
            </a:r>
            <a:r>
              <a:rPr lang="en" sz="1400" dirty="0"/>
              <a:t>t</a:t>
            </a:r>
            <a:r>
              <a:rPr lang="en" sz="2500" dirty="0"/>
              <a:t>), as seen at in Indian River</a:t>
            </a:r>
            <a:endParaRPr sz="25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90">
          <a:extLst>
            <a:ext uri="{FF2B5EF4-FFF2-40B4-BE49-F238E27FC236}">
              <a16:creationId xmlns:a16="http://schemas.microsoft.com/office/drawing/2014/main" id="{C310CE8A-4702-5463-B7B7-059391EABFE8}"/>
            </a:ext>
          </a:extLst>
        </p:cNvPr>
        <p:cNvGrpSpPr/>
        <p:nvPr/>
      </p:nvGrpSpPr>
      <p:grpSpPr>
        <a:xfrm>
          <a:off x="0" y="0"/>
          <a:ext cx="0" cy="0"/>
          <a:chOff x="0" y="0"/>
          <a:chExt cx="0" cy="0"/>
        </a:xfrm>
      </p:grpSpPr>
      <p:sp>
        <p:nvSpPr>
          <p:cNvPr id="191" name="Google Shape;191;p33">
            <a:extLst>
              <a:ext uri="{FF2B5EF4-FFF2-40B4-BE49-F238E27FC236}">
                <a16:creationId xmlns:a16="http://schemas.microsoft.com/office/drawing/2014/main" id="{6B6AE009-4B7F-5633-694F-1B5E42412BB9}"/>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Where does the Indian River fit in this picture?</a:t>
            </a:r>
            <a:endParaRPr sz="3200"/>
          </a:p>
        </p:txBody>
      </p:sp>
      <p:pic>
        <p:nvPicPr>
          <p:cNvPr id="192" name="Google Shape;192;p33">
            <a:extLst>
              <a:ext uri="{FF2B5EF4-FFF2-40B4-BE49-F238E27FC236}">
                <a16:creationId xmlns:a16="http://schemas.microsoft.com/office/drawing/2014/main" id="{CE34F658-11A3-0D65-C8E7-5EC50E43708F}"/>
              </a:ext>
            </a:extLst>
          </p:cNvPr>
          <p:cNvPicPr preferRelativeResize="0"/>
          <p:nvPr/>
        </p:nvPicPr>
        <p:blipFill>
          <a:blip r:embed="rId3">
            <a:alphaModFix/>
          </a:blip>
          <a:stretch>
            <a:fillRect/>
          </a:stretch>
        </p:blipFill>
        <p:spPr>
          <a:xfrm>
            <a:off x="2097625" y="1524325"/>
            <a:ext cx="4948751" cy="3093875"/>
          </a:xfrm>
          <a:prstGeom prst="rect">
            <a:avLst/>
          </a:prstGeom>
          <a:noFill/>
          <a:ln>
            <a:noFill/>
          </a:ln>
        </p:spPr>
      </p:pic>
      <p:pic>
        <p:nvPicPr>
          <p:cNvPr id="2" name="Google Shape;192;p33">
            <a:extLst>
              <a:ext uri="{FF2B5EF4-FFF2-40B4-BE49-F238E27FC236}">
                <a16:creationId xmlns:a16="http://schemas.microsoft.com/office/drawing/2014/main" id="{C8E5EDF1-A454-F9B4-06F6-F1660AC7EA37}"/>
              </a:ext>
            </a:extLst>
          </p:cNvPr>
          <p:cNvPicPr preferRelativeResize="0"/>
          <p:nvPr/>
        </p:nvPicPr>
        <p:blipFill>
          <a:blip r:embed="rId3">
            <a:alphaModFix/>
          </a:blip>
          <a:srcRect l="14457" t="91118" r="82591" b="4926"/>
          <a:stretch/>
        </p:blipFill>
        <p:spPr>
          <a:xfrm>
            <a:off x="2694146" y="4344352"/>
            <a:ext cx="146050" cy="122400"/>
          </a:xfrm>
          <a:prstGeom prst="rect">
            <a:avLst/>
          </a:prstGeom>
          <a:noFill/>
          <a:ln>
            <a:noFill/>
          </a:ln>
        </p:spPr>
      </p:pic>
      <p:sp>
        <p:nvSpPr>
          <p:cNvPr id="193" name="Google Shape;193;p33">
            <a:extLst>
              <a:ext uri="{FF2B5EF4-FFF2-40B4-BE49-F238E27FC236}">
                <a16:creationId xmlns:a16="http://schemas.microsoft.com/office/drawing/2014/main" id="{DE65E1AB-BA62-3B36-BAA2-1D82897D93DB}"/>
              </a:ext>
            </a:extLst>
          </p:cNvPr>
          <p:cNvSpPr txBox="1">
            <a:spLocks noGrp="1"/>
          </p:cNvSpPr>
          <p:nvPr>
            <p:ph type="title"/>
          </p:nvPr>
        </p:nvSpPr>
        <p:spPr>
          <a:xfrm>
            <a:off x="410100" y="1017725"/>
            <a:ext cx="832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500" dirty="0"/>
              <a:t>Year-to-year variance</a:t>
            </a:r>
          </a:p>
        </p:txBody>
      </p:sp>
    </p:spTree>
    <p:extLst>
      <p:ext uri="{BB962C8B-B14F-4D97-AF65-F5344CB8AC3E}">
        <p14:creationId xmlns:p14="http://schemas.microsoft.com/office/powerpoint/2010/main" val="11463604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Where does the Indian River fit in this picture?</a:t>
            </a:r>
            <a:endParaRPr sz="3200"/>
          </a:p>
        </p:txBody>
      </p:sp>
      <p:pic>
        <p:nvPicPr>
          <p:cNvPr id="199" name="Google Shape;199;p34"/>
          <p:cNvPicPr preferRelativeResize="0"/>
          <p:nvPr/>
        </p:nvPicPr>
        <p:blipFill>
          <a:blip r:embed="rId3">
            <a:alphaModFix/>
          </a:blip>
          <a:stretch>
            <a:fillRect/>
          </a:stretch>
        </p:blipFill>
        <p:spPr>
          <a:xfrm>
            <a:off x="2097625" y="1524325"/>
            <a:ext cx="4948806" cy="3093875"/>
          </a:xfrm>
          <a:prstGeom prst="rect">
            <a:avLst/>
          </a:prstGeom>
          <a:noFill/>
          <a:ln>
            <a:noFill/>
          </a:ln>
        </p:spPr>
      </p:pic>
      <p:sp>
        <p:nvSpPr>
          <p:cNvPr id="200" name="Google Shape;200;p34"/>
          <p:cNvSpPr txBox="1">
            <a:spLocks noGrp="1"/>
          </p:cNvSpPr>
          <p:nvPr>
            <p:ph type="title"/>
          </p:nvPr>
        </p:nvSpPr>
        <p:spPr>
          <a:xfrm>
            <a:off x="410100" y="1017725"/>
            <a:ext cx="832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t>Year-to-year variance</a:t>
            </a:r>
            <a:endParaRPr sz="25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Where does the Indian River fit in this picture?</a:t>
            </a:r>
            <a:endParaRPr sz="3200"/>
          </a:p>
        </p:txBody>
      </p:sp>
      <p:pic>
        <p:nvPicPr>
          <p:cNvPr id="206" name="Google Shape;206;p35"/>
          <p:cNvPicPr preferRelativeResize="0"/>
          <p:nvPr/>
        </p:nvPicPr>
        <p:blipFill>
          <a:blip r:embed="rId3">
            <a:alphaModFix/>
          </a:blip>
          <a:stretch>
            <a:fillRect/>
          </a:stretch>
        </p:blipFill>
        <p:spPr>
          <a:xfrm>
            <a:off x="2097625" y="1524326"/>
            <a:ext cx="4948801" cy="3091236"/>
          </a:xfrm>
          <a:prstGeom prst="rect">
            <a:avLst/>
          </a:prstGeom>
          <a:noFill/>
          <a:ln>
            <a:noFill/>
          </a:ln>
        </p:spPr>
      </p:pic>
      <p:sp>
        <p:nvSpPr>
          <p:cNvPr id="207" name="Google Shape;207;p35"/>
          <p:cNvSpPr txBox="1">
            <a:spLocks noGrp="1"/>
          </p:cNvSpPr>
          <p:nvPr>
            <p:ph type="title"/>
          </p:nvPr>
        </p:nvSpPr>
        <p:spPr>
          <a:xfrm>
            <a:off x="410100" y="1017725"/>
            <a:ext cx="832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t>States – Indian River v. other index streams</a:t>
            </a:r>
            <a:endParaRPr sz="25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3" name="Picture 2">
            <a:extLst>
              <a:ext uri="{FF2B5EF4-FFF2-40B4-BE49-F238E27FC236}">
                <a16:creationId xmlns:a16="http://schemas.microsoft.com/office/drawing/2014/main" id="{DB6A1EE1-4B01-6A06-F630-39BBFFC87977}"/>
              </a:ext>
            </a:extLst>
          </p:cNvPr>
          <p:cNvPicPr>
            <a:picLocks noChangeAspect="1"/>
          </p:cNvPicPr>
          <p:nvPr/>
        </p:nvPicPr>
        <p:blipFill>
          <a:blip r:embed="rId3"/>
          <a:stretch>
            <a:fillRect/>
          </a:stretch>
        </p:blipFill>
        <p:spPr>
          <a:xfrm>
            <a:off x="150975" y="2884126"/>
            <a:ext cx="2790119" cy="1742836"/>
          </a:xfrm>
          <a:prstGeom prst="rect">
            <a:avLst/>
          </a:prstGeom>
        </p:spPr>
      </p:pic>
      <p:sp>
        <p:nvSpPr>
          <p:cNvPr id="212" name="Google Shape;212;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Where does the Indian River fit in this picture?</a:t>
            </a:r>
            <a:endParaRPr sz="3200"/>
          </a:p>
        </p:txBody>
      </p:sp>
      <p:pic>
        <p:nvPicPr>
          <p:cNvPr id="213" name="Google Shape;213;p36"/>
          <p:cNvPicPr preferRelativeResize="0"/>
          <p:nvPr/>
        </p:nvPicPr>
        <p:blipFill>
          <a:blip r:embed="rId4">
            <a:alphaModFix/>
          </a:blip>
          <a:stretch>
            <a:fillRect/>
          </a:stretch>
        </p:blipFill>
        <p:spPr>
          <a:xfrm>
            <a:off x="6202925" y="2884866"/>
            <a:ext cx="2790100" cy="1742835"/>
          </a:xfrm>
          <a:prstGeom prst="rect">
            <a:avLst/>
          </a:prstGeom>
          <a:noFill/>
          <a:ln>
            <a:noFill/>
          </a:ln>
        </p:spPr>
      </p:pic>
      <p:sp>
        <p:nvSpPr>
          <p:cNvPr id="214" name="Google Shape;214;p36"/>
          <p:cNvSpPr txBox="1">
            <a:spLocks noGrp="1"/>
          </p:cNvSpPr>
          <p:nvPr>
            <p:ph type="title"/>
          </p:nvPr>
        </p:nvSpPr>
        <p:spPr>
          <a:xfrm>
            <a:off x="1558200" y="1293275"/>
            <a:ext cx="602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So far, nothing about this system seems out of line with the broader region…</a:t>
            </a:r>
            <a:endParaRPr sz="2500"/>
          </a:p>
        </p:txBody>
      </p:sp>
      <p:pic>
        <p:nvPicPr>
          <p:cNvPr id="215" name="Google Shape;215;p36"/>
          <p:cNvPicPr preferRelativeResize="0"/>
          <p:nvPr/>
        </p:nvPicPr>
        <p:blipFill>
          <a:blip r:embed="rId5">
            <a:alphaModFix/>
          </a:blip>
          <a:stretch>
            <a:fillRect/>
          </a:stretch>
        </p:blipFill>
        <p:spPr>
          <a:xfrm>
            <a:off x="3176950" y="2884129"/>
            <a:ext cx="2790099" cy="174431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Implications?</a:t>
            </a:r>
            <a:endParaRPr sz="32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17C129C6-E23A-5539-6D98-FCAD06B1592B}"/>
            </a:ext>
          </a:extLst>
        </p:cNvPr>
        <p:cNvGrpSpPr/>
        <p:nvPr/>
      </p:nvGrpSpPr>
      <p:grpSpPr>
        <a:xfrm>
          <a:off x="0" y="0"/>
          <a:ext cx="0" cy="0"/>
          <a:chOff x="0" y="0"/>
          <a:chExt cx="0" cy="0"/>
        </a:xfrm>
      </p:grpSpPr>
      <p:sp>
        <p:nvSpPr>
          <p:cNvPr id="221" name="Google Shape;221;p37">
            <a:extLst>
              <a:ext uri="{FF2B5EF4-FFF2-40B4-BE49-F238E27FC236}">
                <a16:creationId xmlns:a16="http://schemas.microsoft.com/office/drawing/2014/main" id="{5B504BDA-2481-FDCF-A329-4329C865098D}"/>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Implications</a:t>
            </a:r>
            <a:endParaRPr sz="3200"/>
          </a:p>
        </p:txBody>
      </p:sp>
      <p:sp>
        <p:nvSpPr>
          <p:cNvPr id="222" name="Google Shape;222;p37">
            <a:extLst>
              <a:ext uri="{FF2B5EF4-FFF2-40B4-BE49-F238E27FC236}">
                <a16:creationId xmlns:a16="http://schemas.microsoft.com/office/drawing/2014/main" id="{942730E2-C745-4AE1-98FC-BF5D1D28DBC2}"/>
              </a:ext>
            </a:extLst>
          </p:cNvPr>
          <p:cNvSpPr txBox="1">
            <a:spLocks noGrp="1"/>
          </p:cNvSpPr>
          <p:nvPr>
            <p:ph type="body" idx="1"/>
          </p:nvPr>
        </p:nvSpPr>
        <p:spPr>
          <a:xfrm>
            <a:off x="311700" y="1152475"/>
            <a:ext cx="3546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dirty="0">
                <a:solidFill>
                  <a:schemeClr val="dk1"/>
                </a:solidFill>
              </a:rPr>
              <a:t>Pink salmon abundance may be due to regional trends</a:t>
            </a:r>
            <a:endParaRPr sz="2400" dirty="0">
              <a:solidFill>
                <a:schemeClr val="dk1"/>
              </a:solidFill>
            </a:endParaRPr>
          </a:p>
        </p:txBody>
      </p:sp>
    </p:spTree>
    <p:extLst>
      <p:ext uri="{BB962C8B-B14F-4D97-AF65-F5344CB8AC3E}">
        <p14:creationId xmlns:p14="http://schemas.microsoft.com/office/powerpoint/2010/main" val="8065949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F786AF70-A56F-C9A2-CD53-BF114CA47C3D}"/>
            </a:ext>
          </a:extLst>
        </p:cNvPr>
        <p:cNvGrpSpPr/>
        <p:nvPr/>
      </p:nvGrpSpPr>
      <p:grpSpPr>
        <a:xfrm>
          <a:off x="0" y="0"/>
          <a:ext cx="0" cy="0"/>
          <a:chOff x="0" y="0"/>
          <a:chExt cx="0" cy="0"/>
        </a:xfrm>
      </p:grpSpPr>
      <p:sp>
        <p:nvSpPr>
          <p:cNvPr id="221" name="Google Shape;221;p37">
            <a:extLst>
              <a:ext uri="{FF2B5EF4-FFF2-40B4-BE49-F238E27FC236}">
                <a16:creationId xmlns:a16="http://schemas.microsoft.com/office/drawing/2014/main" id="{51F3C9CE-1603-4D10-8C3C-FE31084E08F8}"/>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Implications</a:t>
            </a:r>
            <a:endParaRPr sz="3200"/>
          </a:p>
        </p:txBody>
      </p:sp>
      <p:sp>
        <p:nvSpPr>
          <p:cNvPr id="222" name="Google Shape;222;p37">
            <a:extLst>
              <a:ext uri="{FF2B5EF4-FFF2-40B4-BE49-F238E27FC236}">
                <a16:creationId xmlns:a16="http://schemas.microsoft.com/office/drawing/2014/main" id="{136452B6-1B45-48AF-7E4C-0A2E3BC59841}"/>
              </a:ext>
            </a:extLst>
          </p:cNvPr>
          <p:cNvSpPr txBox="1">
            <a:spLocks noGrp="1"/>
          </p:cNvSpPr>
          <p:nvPr>
            <p:ph type="body" idx="1"/>
          </p:nvPr>
        </p:nvSpPr>
        <p:spPr>
          <a:xfrm>
            <a:off x="311700" y="1152475"/>
            <a:ext cx="3546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dirty="0">
                <a:solidFill>
                  <a:schemeClr val="dk1"/>
                </a:solidFill>
              </a:rPr>
              <a:t>Pink salmon abundance may be due to regional trends</a:t>
            </a:r>
            <a:endParaRPr sz="2400" dirty="0">
              <a:solidFill>
                <a:schemeClr val="dk1"/>
              </a:solidFill>
            </a:endParaRPr>
          </a:p>
        </p:txBody>
      </p:sp>
      <p:sp>
        <p:nvSpPr>
          <p:cNvPr id="223" name="Google Shape;223;p37">
            <a:extLst>
              <a:ext uri="{FF2B5EF4-FFF2-40B4-BE49-F238E27FC236}">
                <a16:creationId xmlns:a16="http://schemas.microsoft.com/office/drawing/2014/main" id="{ECF0CFBE-CB9C-9CC6-7D56-5192F188D85F}"/>
              </a:ext>
            </a:extLst>
          </p:cNvPr>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24" name="Google Shape;224;p37">
            <a:extLst>
              <a:ext uri="{FF2B5EF4-FFF2-40B4-BE49-F238E27FC236}">
                <a16:creationId xmlns:a16="http://schemas.microsoft.com/office/drawing/2014/main" id="{2238C897-762A-3785-126B-6979E5E78C2B}"/>
              </a:ext>
            </a:extLst>
          </p:cNvPr>
          <p:cNvPicPr preferRelativeResize="0"/>
          <p:nvPr/>
        </p:nvPicPr>
        <p:blipFill>
          <a:blip r:embed="rId3">
            <a:alphaModFix/>
          </a:blip>
          <a:stretch>
            <a:fillRect/>
          </a:stretch>
        </p:blipFill>
        <p:spPr>
          <a:xfrm>
            <a:off x="4094911" y="1152475"/>
            <a:ext cx="4737391" cy="3416399"/>
          </a:xfrm>
          <a:prstGeom prst="rect">
            <a:avLst/>
          </a:prstGeom>
          <a:noFill/>
          <a:ln>
            <a:noFill/>
          </a:ln>
        </p:spPr>
      </p:pic>
    </p:spTree>
    <p:extLst>
      <p:ext uri="{BB962C8B-B14F-4D97-AF65-F5344CB8AC3E}">
        <p14:creationId xmlns:p14="http://schemas.microsoft.com/office/powerpoint/2010/main" val="30877519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447C9272-5A4D-4E0A-4ECD-302AF2C2E639}"/>
            </a:ext>
          </a:extLst>
        </p:cNvPr>
        <p:cNvGrpSpPr/>
        <p:nvPr/>
      </p:nvGrpSpPr>
      <p:grpSpPr>
        <a:xfrm>
          <a:off x="0" y="0"/>
          <a:ext cx="0" cy="0"/>
          <a:chOff x="0" y="0"/>
          <a:chExt cx="0" cy="0"/>
        </a:xfrm>
      </p:grpSpPr>
      <p:sp>
        <p:nvSpPr>
          <p:cNvPr id="221" name="Google Shape;221;p37">
            <a:extLst>
              <a:ext uri="{FF2B5EF4-FFF2-40B4-BE49-F238E27FC236}">
                <a16:creationId xmlns:a16="http://schemas.microsoft.com/office/drawing/2014/main" id="{206811B5-2529-6877-DBE1-32526FEA1CB2}"/>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Implications</a:t>
            </a:r>
            <a:endParaRPr sz="3200"/>
          </a:p>
        </p:txBody>
      </p:sp>
      <p:sp>
        <p:nvSpPr>
          <p:cNvPr id="222" name="Google Shape;222;p37">
            <a:extLst>
              <a:ext uri="{FF2B5EF4-FFF2-40B4-BE49-F238E27FC236}">
                <a16:creationId xmlns:a16="http://schemas.microsoft.com/office/drawing/2014/main" id="{1AC93131-2FFB-6B3A-ABCF-D402AC64664B}"/>
              </a:ext>
            </a:extLst>
          </p:cNvPr>
          <p:cNvSpPr txBox="1">
            <a:spLocks noGrp="1"/>
          </p:cNvSpPr>
          <p:nvPr>
            <p:ph type="body" idx="1"/>
          </p:nvPr>
        </p:nvSpPr>
        <p:spPr>
          <a:xfrm>
            <a:off x="311700" y="1152475"/>
            <a:ext cx="3546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dirty="0">
                <a:solidFill>
                  <a:schemeClr val="dk1"/>
                </a:solidFill>
              </a:rPr>
              <a:t>Pink salmon abundance may be due to regional trends</a:t>
            </a:r>
            <a:endParaRPr sz="2400" dirty="0">
              <a:solidFill>
                <a:schemeClr val="dk1"/>
              </a:solidFill>
            </a:endParaRPr>
          </a:p>
          <a:p>
            <a:pPr marL="0" lvl="0" indent="0" algn="l" rtl="0">
              <a:spcBef>
                <a:spcPts val="1200"/>
              </a:spcBef>
              <a:spcAft>
                <a:spcPts val="0"/>
              </a:spcAft>
              <a:buNone/>
            </a:pPr>
            <a:r>
              <a:rPr lang="en" sz="2400" dirty="0">
                <a:solidFill>
                  <a:schemeClr val="dk1"/>
                </a:solidFill>
              </a:rPr>
              <a:t>Complicated management challenge</a:t>
            </a:r>
            <a:endParaRPr sz="2400" dirty="0">
              <a:solidFill>
                <a:schemeClr val="dk1"/>
              </a:solidFill>
            </a:endParaRPr>
          </a:p>
        </p:txBody>
      </p:sp>
      <p:sp>
        <p:nvSpPr>
          <p:cNvPr id="223" name="Google Shape;223;p37">
            <a:extLst>
              <a:ext uri="{FF2B5EF4-FFF2-40B4-BE49-F238E27FC236}">
                <a16:creationId xmlns:a16="http://schemas.microsoft.com/office/drawing/2014/main" id="{F25DEF3C-0197-58E0-EFD8-E175075B307A}"/>
              </a:ext>
            </a:extLst>
          </p:cNvPr>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24" name="Google Shape;224;p37">
            <a:extLst>
              <a:ext uri="{FF2B5EF4-FFF2-40B4-BE49-F238E27FC236}">
                <a16:creationId xmlns:a16="http://schemas.microsoft.com/office/drawing/2014/main" id="{350CD050-9AB3-A0C4-A285-F545419B13F4}"/>
              </a:ext>
            </a:extLst>
          </p:cNvPr>
          <p:cNvPicPr preferRelativeResize="0"/>
          <p:nvPr/>
        </p:nvPicPr>
        <p:blipFill>
          <a:blip r:embed="rId3">
            <a:alphaModFix/>
          </a:blip>
          <a:stretch>
            <a:fillRect/>
          </a:stretch>
        </p:blipFill>
        <p:spPr>
          <a:xfrm>
            <a:off x="4094911" y="1152475"/>
            <a:ext cx="4737391" cy="3416399"/>
          </a:xfrm>
          <a:prstGeom prst="rect">
            <a:avLst/>
          </a:prstGeom>
          <a:noFill/>
          <a:ln>
            <a:noFill/>
          </a:ln>
        </p:spPr>
      </p:pic>
    </p:spTree>
    <p:extLst>
      <p:ext uri="{BB962C8B-B14F-4D97-AF65-F5344CB8AC3E}">
        <p14:creationId xmlns:p14="http://schemas.microsoft.com/office/powerpoint/2010/main" val="41622359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D105E985-9F8E-983F-2AD0-229A50CE0C51}"/>
            </a:ext>
          </a:extLst>
        </p:cNvPr>
        <p:cNvGrpSpPr/>
        <p:nvPr/>
      </p:nvGrpSpPr>
      <p:grpSpPr>
        <a:xfrm>
          <a:off x="0" y="0"/>
          <a:ext cx="0" cy="0"/>
          <a:chOff x="0" y="0"/>
          <a:chExt cx="0" cy="0"/>
        </a:xfrm>
      </p:grpSpPr>
      <p:sp>
        <p:nvSpPr>
          <p:cNvPr id="221" name="Google Shape;221;p37">
            <a:extLst>
              <a:ext uri="{FF2B5EF4-FFF2-40B4-BE49-F238E27FC236}">
                <a16:creationId xmlns:a16="http://schemas.microsoft.com/office/drawing/2014/main" id="{7C34B7E9-A94D-B342-08C3-8624F808FECE}"/>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Implications</a:t>
            </a:r>
            <a:endParaRPr sz="3200" dirty="0"/>
          </a:p>
        </p:txBody>
      </p:sp>
      <p:sp>
        <p:nvSpPr>
          <p:cNvPr id="222" name="Google Shape;222;p37">
            <a:extLst>
              <a:ext uri="{FF2B5EF4-FFF2-40B4-BE49-F238E27FC236}">
                <a16:creationId xmlns:a16="http://schemas.microsoft.com/office/drawing/2014/main" id="{F91A732E-6E0B-22DB-3527-502B761888AF}"/>
              </a:ext>
            </a:extLst>
          </p:cNvPr>
          <p:cNvSpPr txBox="1">
            <a:spLocks noGrp="1"/>
          </p:cNvSpPr>
          <p:nvPr>
            <p:ph type="body" idx="1"/>
          </p:nvPr>
        </p:nvSpPr>
        <p:spPr>
          <a:xfrm>
            <a:off x="311700" y="1152475"/>
            <a:ext cx="35469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2400">
                <a:solidFill>
                  <a:schemeClr val="dk1"/>
                </a:solidFill>
              </a:rPr>
              <a:t>Pink salmon abundance may be due to regional trends</a:t>
            </a:r>
            <a:endParaRPr sz="2400">
              <a:solidFill>
                <a:schemeClr val="dk1"/>
              </a:solidFill>
            </a:endParaRPr>
          </a:p>
          <a:p>
            <a:pPr marL="0" lvl="0" indent="0" algn="l" rtl="0">
              <a:spcBef>
                <a:spcPts val="1200"/>
              </a:spcBef>
              <a:spcAft>
                <a:spcPts val="0"/>
              </a:spcAft>
              <a:buNone/>
            </a:pPr>
            <a:r>
              <a:rPr lang="en" sz="2400">
                <a:solidFill>
                  <a:schemeClr val="dk1"/>
                </a:solidFill>
              </a:rPr>
              <a:t>Complicated management challenge</a:t>
            </a:r>
            <a:endParaRPr sz="2400">
              <a:solidFill>
                <a:schemeClr val="dk1"/>
              </a:solidFill>
            </a:endParaRPr>
          </a:p>
          <a:p>
            <a:pPr marL="0" lvl="0" indent="0" algn="l" rtl="0">
              <a:spcBef>
                <a:spcPts val="1200"/>
              </a:spcBef>
              <a:spcAft>
                <a:spcPts val="1200"/>
              </a:spcAft>
              <a:buNone/>
            </a:pPr>
            <a:r>
              <a:rPr lang="en" sz="2400">
                <a:solidFill>
                  <a:schemeClr val="dk1"/>
                </a:solidFill>
              </a:rPr>
              <a:t>What is a “natural” condition?</a:t>
            </a:r>
            <a:endParaRPr sz="2400">
              <a:solidFill>
                <a:schemeClr val="dk1"/>
              </a:solidFill>
            </a:endParaRPr>
          </a:p>
        </p:txBody>
      </p:sp>
      <p:sp>
        <p:nvSpPr>
          <p:cNvPr id="223" name="Google Shape;223;p37">
            <a:extLst>
              <a:ext uri="{FF2B5EF4-FFF2-40B4-BE49-F238E27FC236}">
                <a16:creationId xmlns:a16="http://schemas.microsoft.com/office/drawing/2014/main" id="{5A87DF8E-6BB4-D6A0-2AEA-30B043A7A42B}"/>
              </a:ext>
            </a:extLst>
          </p:cNvPr>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24" name="Google Shape;224;p37">
            <a:extLst>
              <a:ext uri="{FF2B5EF4-FFF2-40B4-BE49-F238E27FC236}">
                <a16:creationId xmlns:a16="http://schemas.microsoft.com/office/drawing/2014/main" id="{B8A31759-4D4D-A1CD-584E-48AEEF77647C}"/>
              </a:ext>
            </a:extLst>
          </p:cNvPr>
          <p:cNvPicPr preferRelativeResize="0"/>
          <p:nvPr/>
        </p:nvPicPr>
        <p:blipFill>
          <a:blip r:embed="rId3">
            <a:alphaModFix/>
          </a:blip>
          <a:stretch>
            <a:fillRect/>
          </a:stretch>
        </p:blipFill>
        <p:spPr>
          <a:xfrm>
            <a:off x="4094911" y="1152475"/>
            <a:ext cx="4737391" cy="3416399"/>
          </a:xfrm>
          <a:prstGeom prst="rect">
            <a:avLst/>
          </a:prstGeom>
          <a:noFill/>
          <a:ln>
            <a:noFill/>
          </a:ln>
        </p:spPr>
      </p:pic>
    </p:spTree>
    <p:extLst>
      <p:ext uri="{BB962C8B-B14F-4D97-AF65-F5344CB8AC3E}">
        <p14:creationId xmlns:p14="http://schemas.microsoft.com/office/powerpoint/2010/main" val="20086029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CA2B7B76-2E25-1B5A-7D52-18C12C82FDDA}"/>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5D8B4725-9231-13EB-AB11-E5662257454A}"/>
              </a:ext>
            </a:extLst>
          </p:cNvPr>
          <p:cNvPicPr>
            <a:picLocks noChangeAspect="1"/>
          </p:cNvPicPr>
          <p:nvPr/>
        </p:nvPicPr>
        <p:blipFill>
          <a:blip r:embed="rId3"/>
          <a:stretch>
            <a:fillRect/>
          </a:stretch>
        </p:blipFill>
        <p:spPr>
          <a:xfrm>
            <a:off x="0" y="0"/>
            <a:ext cx="11021786" cy="5143500"/>
          </a:xfrm>
          <a:prstGeom prst="rect">
            <a:avLst/>
          </a:prstGeom>
        </p:spPr>
      </p:pic>
      <p:sp>
        <p:nvSpPr>
          <p:cNvPr id="74" name="Google Shape;74;p16">
            <a:extLst>
              <a:ext uri="{FF2B5EF4-FFF2-40B4-BE49-F238E27FC236}">
                <a16:creationId xmlns:a16="http://schemas.microsoft.com/office/drawing/2014/main" id="{FC0ABBA1-7AC6-4E0C-8EF0-2C81ECAC3488}"/>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chemeClr val="bg1"/>
                </a:solidFill>
              </a:rPr>
              <a:t>Hyperabundance of Endemic Species</a:t>
            </a:r>
            <a:endParaRPr sz="3200" dirty="0">
              <a:solidFill>
                <a:schemeClr val="bg1"/>
              </a:solidFill>
            </a:endParaRPr>
          </a:p>
        </p:txBody>
      </p:sp>
      <p:sp>
        <p:nvSpPr>
          <p:cNvPr id="5" name="Rectangle 4">
            <a:extLst>
              <a:ext uri="{FF2B5EF4-FFF2-40B4-BE49-F238E27FC236}">
                <a16:creationId xmlns:a16="http://schemas.microsoft.com/office/drawing/2014/main" id="{05C42184-C85D-FC19-CBEC-F1B836716BB3}"/>
              </a:ext>
            </a:extLst>
          </p:cNvPr>
          <p:cNvSpPr/>
          <p:nvPr/>
        </p:nvSpPr>
        <p:spPr>
          <a:xfrm>
            <a:off x="311700" y="1207608"/>
            <a:ext cx="4035669" cy="3490867"/>
          </a:xfrm>
          <a:prstGeom prst="rect">
            <a:avLst/>
          </a:prstGeom>
          <a:solidFill>
            <a:schemeClr val="tx1">
              <a:alpha val="51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Google Shape;75;p16">
            <a:extLst>
              <a:ext uri="{FF2B5EF4-FFF2-40B4-BE49-F238E27FC236}">
                <a16:creationId xmlns:a16="http://schemas.microsoft.com/office/drawing/2014/main" id="{B2490742-8B00-8D96-8C12-4F92AE472A8C}"/>
              </a:ext>
            </a:extLst>
          </p:cNvPr>
          <p:cNvSpPr txBox="1">
            <a:spLocks noGrp="1"/>
          </p:cNvSpPr>
          <p:nvPr>
            <p:ph type="body" idx="1"/>
          </p:nvPr>
        </p:nvSpPr>
        <p:spPr>
          <a:xfrm>
            <a:off x="311700" y="1207608"/>
            <a:ext cx="4005323" cy="3416400"/>
          </a:xfrm>
          <a:prstGeom prst="rect">
            <a:avLst/>
          </a:prstGeom>
        </p:spPr>
        <p:txBody>
          <a:bodyPr spcFirstLastPara="1" wrap="square" lIns="91425" tIns="91425" rIns="91425" bIns="91425" anchor="t" anchorCtr="0">
            <a:normAutofit/>
          </a:bodyPr>
          <a:lstStyle/>
          <a:p>
            <a:pPr marL="0" indent="0">
              <a:buNone/>
            </a:pPr>
            <a:r>
              <a:rPr lang="en-US" sz="2400" u="sng" dirty="0">
                <a:solidFill>
                  <a:schemeClr val="bg1"/>
                </a:solidFill>
              </a:rPr>
              <a:t>Mountain Pine Beetle</a:t>
            </a:r>
          </a:p>
          <a:p>
            <a:pPr marL="76200" indent="0">
              <a:spcBef>
                <a:spcPts val="1200"/>
              </a:spcBef>
              <a:buClr>
                <a:schemeClr val="dk1"/>
              </a:buClr>
              <a:buSzPts val="2400"/>
              <a:buNone/>
            </a:pPr>
            <a:r>
              <a:rPr lang="en-US" sz="2400" dirty="0">
                <a:solidFill>
                  <a:schemeClr val="bg1"/>
                </a:solidFill>
              </a:rPr>
              <a:t>- Endemic to western US and Canada</a:t>
            </a:r>
          </a:p>
        </p:txBody>
      </p:sp>
      <p:sp>
        <p:nvSpPr>
          <p:cNvPr id="2" name="TextBox 1">
            <a:extLst>
              <a:ext uri="{FF2B5EF4-FFF2-40B4-BE49-F238E27FC236}">
                <a16:creationId xmlns:a16="http://schemas.microsoft.com/office/drawing/2014/main" id="{2273BACD-C14C-0297-6D85-AFD414010C34}"/>
              </a:ext>
            </a:extLst>
          </p:cNvPr>
          <p:cNvSpPr txBox="1"/>
          <p:nvPr/>
        </p:nvSpPr>
        <p:spPr>
          <a:xfrm>
            <a:off x="5608187" y="4912668"/>
            <a:ext cx="3602182" cy="230832"/>
          </a:xfrm>
          <a:prstGeom prst="rect">
            <a:avLst/>
          </a:prstGeom>
          <a:noFill/>
        </p:spPr>
        <p:txBody>
          <a:bodyPr wrap="square" rtlCol="0">
            <a:spAutoFit/>
          </a:bodyPr>
          <a:lstStyle/>
          <a:p>
            <a:pPr algn="r"/>
            <a:r>
              <a:rPr lang="en-US" sz="900" dirty="0">
                <a:solidFill>
                  <a:schemeClr val="tx1">
                    <a:lumMod val="85000"/>
                  </a:schemeClr>
                </a:solidFill>
              </a:rPr>
              <a:t>Credit: </a:t>
            </a:r>
            <a:r>
              <a:rPr lang="en-US" sz="900" dirty="0" err="1">
                <a:solidFill>
                  <a:schemeClr val="tx1">
                    <a:lumMod val="85000"/>
                  </a:schemeClr>
                </a:solidFill>
              </a:rPr>
              <a:t>Themightyquill</a:t>
            </a:r>
            <a:endParaRPr lang="en-US" sz="900" dirty="0">
              <a:solidFill>
                <a:schemeClr val="tx1">
                  <a:lumMod val="85000"/>
                </a:schemeClr>
              </a:solidFill>
            </a:endParaRPr>
          </a:p>
        </p:txBody>
      </p:sp>
      <p:pic>
        <p:nvPicPr>
          <p:cNvPr id="3" name="Picture 2">
            <a:extLst>
              <a:ext uri="{FF2B5EF4-FFF2-40B4-BE49-F238E27FC236}">
                <a16:creationId xmlns:a16="http://schemas.microsoft.com/office/drawing/2014/main" id="{D26DB178-94FC-5E23-B2D6-1C5E09CB596F}"/>
              </a:ext>
            </a:extLst>
          </p:cNvPr>
          <p:cNvPicPr>
            <a:picLocks noChangeAspect="1"/>
          </p:cNvPicPr>
          <p:nvPr/>
        </p:nvPicPr>
        <p:blipFill>
          <a:blip r:embed="rId4"/>
          <a:stretch>
            <a:fillRect/>
          </a:stretch>
        </p:blipFill>
        <p:spPr>
          <a:xfrm>
            <a:off x="7326300" y="0"/>
            <a:ext cx="1817700" cy="1310054"/>
          </a:xfrm>
          <a:prstGeom prst="rect">
            <a:avLst/>
          </a:prstGeom>
        </p:spPr>
      </p:pic>
    </p:spTree>
    <p:extLst>
      <p:ext uri="{BB962C8B-B14F-4D97-AF65-F5344CB8AC3E}">
        <p14:creationId xmlns:p14="http://schemas.microsoft.com/office/powerpoint/2010/main" val="38971835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Next steps</a:t>
            </a:r>
            <a:endParaRPr sz="3200"/>
          </a:p>
        </p:txBody>
      </p:sp>
      <p:sp>
        <p:nvSpPr>
          <p:cNvPr id="230" name="Google Shape;230;p38"/>
          <p:cNvSpPr txBox="1">
            <a:spLocks noGrp="1"/>
          </p:cNvSpPr>
          <p:nvPr>
            <p:ph type="body" idx="1"/>
          </p:nvPr>
        </p:nvSpPr>
        <p:spPr>
          <a:xfrm>
            <a:off x="311700" y="1152475"/>
            <a:ext cx="3546900" cy="378001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sz="2400" dirty="0">
                <a:solidFill>
                  <a:schemeClr val="dk1"/>
                </a:solidFill>
              </a:rPr>
              <a:t>Scaling salmon count data by habitat area</a:t>
            </a:r>
            <a:endParaRPr sz="2400" dirty="0">
              <a:solidFill>
                <a:schemeClr val="dk1"/>
              </a:solidFill>
            </a:endParaRPr>
          </a:p>
          <a:p>
            <a:pPr marL="0" lvl="0" indent="0" algn="l" rtl="0">
              <a:spcBef>
                <a:spcPts val="1200"/>
              </a:spcBef>
              <a:spcAft>
                <a:spcPts val="0"/>
              </a:spcAft>
              <a:buNone/>
            </a:pPr>
            <a:r>
              <a:rPr lang="en" sz="2400" dirty="0">
                <a:solidFill>
                  <a:schemeClr val="dk1"/>
                </a:solidFill>
              </a:rPr>
              <a:t>Modeling Indian River system directly</a:t>
            </a:r>
            <a:endParaRPr sz="2400" dirty="0">
              <a:solidFill>
                <a:schemeClr val="dk1"/>
              </a:solidFill>
            </a:endParaRPr>
          </a:p>
          <a:p>
            <a:pPr marL="457200" lvl="0" indent="-369570" algn="l" rtl="0">
              <a:spcBef>
                <a:spcPts val="1200"/>
              </a:spcBef>
              <a:spcAft>
                <a:spcPts val="0"/>
              </a:spcAft>
              <a:buClr>
                <a:schemeClr val="dk1"/>
              </a:buClr>
              <a:buSzPct val="100000"/>
              <a:buChar char="●"/>
            </a:pPr>
            <a:r>
              <a:rPr lang="en" sz="2400" dirty="0">
                <a:solidFill>
                  <a:schemeClr val="dk1"/>
                </a:solidFill>
              </a:rPr>
              <a:t>Including known stray rates (from and to hatchery)</a:t>
            </a:r>
            <a:endParaRPr sz="2400" dirty="0">
              <a:solidFill>
                <a:schemeClr val="dk1"/>
              </a:solidFill>
            </a:endParaRPr>
          </a:p>
          <a:p>
            <a:pPr marL="457200" lvl="0" indent="-369570" algn="l" rtl="0">
              <a:spcBef>
                <a:spcPts val="0"/>
              </a:spcBef>
              <a:spcAft>
                <a:spcPts val="0"/>
              </a:spcAft>
              <a:buClr>
                <a:schemeClr val="dk1"/>
              </a:buClr>
              <a:buSzPct val="100000"/>
              <a:buChar char="●"/>
            </a:pPr>
            <a:r>
              <a:rPr lang="en" sz="2400" dirty="0">
                <a:solidFill>
                  <a:schemeClr val="dk1"/>
                </a:solidFill>
              </a:rPr>
              <a:t>Incorporating stream level variables</a:t>
            </a:r>
            <a:endParaRPr sz="2400" dirty="0">
              <a:solidFill>
                <a:schemeClr val="dk1"/>
              </a:solidFill>
            </a:endParaRPr>
          </a:p>
          <a:p>
            <a:pPr marL="0" lvl="0" indent="0" algn="l" rtl="0">
              <a:spcBef>
                <a:spcPts val="1200"/>
              </a:spcBef>
              <a:spcAft>
                <a:spcPts val="1200"/>
              </a:spcAft>
              <a:buNone/>
            </a:pPr>
            <a:endParaRPr sz="2400" dirty="0">
              <a:solidFill>
                <a:schemeClr val="dk1"/>
              </a:solidFill>
            </a:endParaRPr>
          </a:p>
        </p:txBody>
      </p:sp>
      <p:pic>
        <p:nvPicPr>
          <p:cNvPr id="231" name="Google Shape;231;p38"/>
          <p:cNvPicPr preferRelativeResize="0"/>
          <p:nvPr/>
        </p:nvPicPr>
        <p:blipFill>
          <a:blip r:embed="rId3">
            <a:alphaModFix/>
          </a:blip>
          <a:stretch>
            <a:fillRect/>
          </a:stretch>
        </p:blipFill>
        <p:spPr>
          <a:xfrm>
            <a:off x="4094900" y="1152475"/>
            <a:ext cx="4737400" cy="3159800"/>
          </a:xfrm>
          <a:prstGeom prst="rect">
            <a:avLst/>
          </a:prstGeom>
          <a:noFill/>
          <a:ln>
            <a:noFill/>
          </a:ln>
        </p:spPr>
      </p:pic>
      <p:sp>
        <p:nvSpPr>
          <p:cNvPr id="2" name="TextBox 1">
            <a:extLst>
              <a:ext uri="{FF2B5EF4-FFF2-40B4-BE49-F238E27FC236}">
                <a16:creationId xmlns:a16="http://schemas.microsoft.com/office/drawing/2014/main" id="{3D9F81BF-0E5B-B0F5-4B31-F5B8BBD5CBCF}"/>
              </a:ext>
            </a:extLst>
          </p:cNvPr>
          <p:cNvSpPr txBox="1"/>
          <p:nvPr/>
        </p:nvSpPr>
        <p:spPr>
          <a:xfrm>
            <a:off x="5541818" y="4912668"/>
            <a:ext cx="3602182" cy="230832"/>
          </a:xfrm>
          <a:prstGeom prst="rect">
            <a:avLst/>
          </a:prstGeom>
          <a:noFill/>
        </p:spPr>
        <p:txBody>
          <a:bodyPr wrap="square" rtlCol="0">
            <a:spAutoFit/>
          </a:bodyPr>
          <a:lstStyle/>
          <a:p>
            <a:pPr algn="r"/>
            <a:r>
              <a:rPr lang="en-US" sz="900" dirty="0">
                <a:solidFill>
                  <a:schemeClr val="tx1">
                    <a:lumMod val="85000"/>
                  </a:schemeClr>
                </a:solidFill>
              </a:rPr>
              <a:t>Credit: US Fish and Wildlife Service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7" name="Google Shape;237;p39"/>
          <p:cNvSpPr txBox="1">
            <a:spLocks noGrp="1"/>
          </p:cNvSpPr>
          <p:nvPr>
            <p:ph type="subTitle" idx="1"/>
          </p:nvPr>
        </p:nvSpPr>
        <p:spPr>
          <a:xfrm>
            <a:off x="0" y="4580599"/>
            <a:ext cx="9144000" cy="6300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sz="2400" dirty="0">
                <a:solidFill>
                  <a:schemeClr val="dk1"/>
                </a:solidFill>
              </a:rPr>
              <a:t>Brian McGreal						bmcgreal@uw.edu</a:t>
            </a:r>
            <a:endParaRPr sz="2400" dirty="0">
              <a:solidFill>
                <a:schemeClr val="dk1"/>
              </a:solidFill>
            </a:endParaRPr>
          </a:p>
        </p:txBody>
      </p:sp>
      <p:pic>
        <p:nvPicPr>
          <p:cNvPr id="238" name="Google Shape;238;p39"/>
          <p:cNvPicPr preferRelativeResize="0"/>
          <p:nvPr/>
        </p:nvPicPr>
        <p:blipFill>
          <a:blip r:embed="rId3">
            <a:alphaModFix/>
          </a:blip>
          <a:stretch>
            <a:fillRect/>
          </a:stretch>
        </p:blipFill>
        <p:spPr>
          <a:xfrm>
            <a:off x="3075497" y="1812027"/>
            <a:ext cx="2664673" cy="1221749"/>
          </a:xfrm>
          <a:prstGeom prst="rect">
            <a:avLst/>
          </a:prstGeom>
          <a:noFill/>
          <a:ln>
            <a:noFill/>
          </a:ln>
        </p:spPr>
      </p:pic>
      <p:pic>
        <p:nvPicPr>
          <p:cNvPr id="239" name="Google Shape;239;p39"/>
          <p:cNvPicPr preferRelativeResize="0"/>
          <p:nvPr/>
        </p:nvPicPr>
        <p:blipFill>
          <a:blip r:embed="rId4">
            <a:alphaModFix/>
          </a:blip>
          <a:stretch>
            <a:fillRect/>
          </a:stretch>
        </p:blipFill>
        <p:spPr>
          <a:xfrm>
            <a:off x="1347276" y="3405502"/>
            <a:ext cx="3801300" cy="552325"/>
          </a:xfrm>
          <a:prstGeom prst="rect">
            <a:avLst/>
          </a:prstGeom>
          <a:noFill/>
          <a:ln>
            <a:noFill/>
          </a:ln>
        </p:spPr>
      </p:pic>
      <p:pic>
        <p:nvPicPr>
          <p:cNvPr id="240" name="Google Shape;240;p39"/>
          <p:cNvPicPr preferRelativeResize="0"/>
          <p:nvPr/>
        </p:nvPicPr>
        <p:blipFill>
          <a:blip r:embed="rId5">
            <a:alphaModFix/>
          </a:blip>
          <a:stretch>
            <a:fillRect/>
          </a:stretch>
        </p:blipFill>
        <p:spPr>
          <a:xfrm>
            <a:off x="5810210" y="1791750"/>
            <a:ext cx="1461028" cy="1386700"/>
          </a:xfrm>
          <a:prstGeom prst="rect">
            <a:avLst/>
          </a:prstGeom>
          <a:noFill/>
          <a:ln>
            <a:noFill/>
          </a:ln>
        </p:spPr>
      </p:pic>
      <p:pic>
        <p:nvPicPr>
          <p:cNvPr id="5" name="Picture 4">
            <a:extLst>
              <a:ext uri="{FF2B5EF4-FFF2-40B4-BE49-F238E27FC236}">
                <a16:creationId xmlns:a16="http://schemas.microsoft.com/office/drawing/2014/main" id="{6A0121AA-B92B-9082-1E2A-E6E9B3C07EF6}"/>
              </a:ext>
            </a:extLst>
          </p:cNvPr>
          <p:cNvPicPr>
            <a:picLocks noChangeAspect="1"/>
          </p:cNvPicPr>
          <p:nvPr/>
        </p:nvPicPr>
        <p:blipFill>
          <a:blip r:embed="rId6"/>
          <a:stretch>
            <a:fillRect/>
          </a:stretch>
        </p:blipFill>
        <p:spPr>
          <a:xfrm>
            <a:off x="1347276" y="1791750"/>
            <a:ext cx="1324074" cy="1272769"/>
          </a:xfrm>
          <a:prstGeom prst="rect">
            <a:avLst/>
          </a:prstGeom>
        </p:spPr>
      </p:pic>
      <p:pic>
        <p:nvPicPr>
          <p:cNvPr id="3" name="Picture 2">
            <a:extLst>
              <a:ext uri="{FF2B5EF4-FFF2-40B4-BE49-F238E27FC236}">
                <a16:creationId xmlns:a16="http://schemas.microsoft.com/office/drawing/2014/main" id="{0145678A-7BAA-45A7-39BC-BB63E736F2CF}"/>
              </a:ext>
            </a:extLst>
          </p:cNvPr>
          <p:cNvPicPr>
            <a:picLocks noChangeAspect="1"/>
          </p:cNvPicPr>
          <p:nvPr/>
        </p:nvPicPr>
        <p:blipFill>
          <a:blip r:embed="rId7"/>
          <a:stretch>
            <a:fillRect/>
          </a:stretch>
        </p:blipFill>
        <p:spPr>
          <a:xfrm>
            <a:off x="5577896" y="3416055"/>
            <a:ext cx="1693342" cy="550121"/>
          </a:xfrm>
          <a:prstGeom prst="rect">
            <a:avLst/>
          </a:prstGeom>
        </p:spPr>
      </p:pic>
      <p:sp>
        <p:nvSpPr>
          <p:cNvPr id="4" name="Google Shape;54;p13">
            <a:extLst>
              <a:ext uri="{FF2B5EF4-FFF2-40B4-BE49-F238E27FC236}">
                <a16:creationId xmlns:a16="http://schemas.microsoft.com/office/drawing/2014/main" id="{363F2E17-1773-0EF0-7E07-A89DA31BE14E}"/>
              </a:ext>
            </a:extLst>
          </p:cNvPr>
          <p:cNvSpPr txBox="1">
            <a:spLocks noGrp="1"/>
          </p:cNvSpPr>
          <p:nvPr>
            <p:ph type="ctrTitle"/>
          </p:nvPr>
        </p:nvSpPr>
        <p:spPr>
          <a:xfrm>
            <a:off x="0" y="-565987"/>
            <a:ext cx="9144000" cy="15843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800" dirty="0"/>
              <a:t>Too much of a good thing?</a:t>
            </a:r>
            <a:endParaRPr sz="5800" dirty="0"/>
          </a:p>
        </p:txBody>
      </p:sp>
      <p:sp>
        <p:nvSpPr>
          <p:cNvPr id="6" name="Google Shape;55;p13">
            <a:extLst>
              <a:ext uri="{FF2B5EF4-FFF2-40B4-BE49-F238E27FC236}">
                <a16:creationId xmlns:a16="http://schemas.microsoft.com/office/drawing/2014/main" id="{5938263E-84A9-08BD-DC8E-201FA1F9DE41}"/>
              </a:ext>
            </a:extLst>
          </p:cNvPr>
          <p:cNvSpPr txBox="1">
            <a:spLocks/>
          </p:cNvSpPr>
          <p:nvPr/>
        </p:nvSpPr>
        <p:spPr>
          <a:xfrm>
            <a:off x="-116925" y="792530"/>
            <a:ext cx="8520600" cy="7926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1pPr>
            <a:lvl2pPr marL="914400" marR="0" lvl="1"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L="1371600" marR="0" lvl="2"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L="1828800" marR="0" lvl="3"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L="2286000" marR="0" lvl="4"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L="2743200" marR="0" lvl="5"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L="3200400" marR="0" lvl="6"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L="3657600" marR="0" lvl="7"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L="4114800" marR="0" lvl="8"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pPr marL="0" indent="0"/>
            <a:r>
              <a:rPr lang="en-US" sz="3200">
                <a:solidFill>
                  <a:schemeClr val="dk1"/>
                </a:solidFill>
              </a:rPr>
              <a:t>Pink Salmon abundance in the Indian River</a:t>
            </a:r>
            <a:endParaRPr lang="en-US" sz="3200" dirty="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E2349B24-0D1F-2637-A98B-C6289E08605E}"/>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AEBA2D23-326F-6A20-AA33-1AB0DF780A4B}"/>
              </a:ext>
            </a:extLst>
          </p:cNvPr>
          <p:cNvPicPr>
            <a:picLocks noChangeAspect="1"/>
          </p:cNvPicPr>
          <p:nvPr/>
        </p:nvPicPr>
        <p:blipFill>
          <a:blip r:embed="rId3"/>
          <a:stretch>
            <a:fillRect/>
          </a:stretch>
        </p:blipFill>
        <p:spPr>
          <a:xfrm>
            <a:off x="0" y="0"/>
            <a:ext cx="11021786" cy="5143500"/>
          </a:xfrm>
          <a:prstGeom prst="rect">
            <a:avLst/>
          </a:prstGeom>
        </p:spPr>
      </p:pic>
      <p:sp>
        <p:nvSpPr>
          <p:cNvPr id="74" name="Google Shape;74;p16">
            <a:extLst>
              <a:ext uri="{FF2B5EF4-FFF2-40B4-BE49-F238E27FC236}">
                <a16:creationId xmlns:a16="http://schemas.microsoft.com/office/drawing/2014/main" id="{1C0DE22D-EE6B-C919-7360-1D0BE7400D7E}"/>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chemeClr val="bg1"/>
                </a:solidFill>
              </a:rPr>
              <a:t>Hyperabundance of Endemic Species</a:t>
            </a:r>
            <a:endParaRPr sz="3200" dirty="0">
              <a:solidFill>
                <a:schemeClr val="bg1"/>
              </a:solidFill>
            </a:endParaRPr>
          </a:p>
        </p:txBody>
      </p:sp>
      <p:sp>
        <p:nvSpPr>
          <p:cNvPr id="5" name="Rectangle 4">
            <a:extLst>
              <a:ext uri="{FF2B5EF4-FFF2-40B4-BE49-F238E27FC236}">
                <a16:creationId xmlns:a16="http://schemas.microsoft.com/office/drawing/2014/main" id="{F2B1DBB0-3C87-C7EE-5130-FDDABE131A96}"/>
              </a:ext>
            </a:extLst>
          </p:cNvPr>
          <p:cNvSpPr/>
          <p:nvPr/>
        </p:nvSpPr>
        <p:spPr>
          <a:xfrm>
            <a:off x="311700" y="1207608"/>
            <a:ext cx="4035669" cy="3490867"/>
          </a:xfrm>
          <a:prstGeom prst="rect">
            <a:avLst/>
          </a:prstGeom>
          <a:solidFill>
            <a:schemeClr val="tx1">
              <a:alpha val="51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Google Shape;75;p16">
            <a:extLst>
              <a:ext uri="{FF2B5EF4-FFF2-40B4-BE49-F238E27FC236}">
                <a16:creationId xmlns:a16="http://schemas.microsoft.com/office/drawing/2014/main" id="{A9AF6AB3-586D-9C68-6558-9351C76FDB65}"/>
              </a:ext>
            </a:extLst>
          </p:cNvPr>
          <p:cNvSpPr txBox="1">
            <a:spLocks noGrp="1"/>
          </p:cNvSpPr>
          <p:nvPr>
            <p:ph type="body" idx="1"/>
          </p:nvPr>
        </p:nvSpPr>
        <p:spPr>
          <a:xfrm>
            <a:off x="311700" y="1207608"/>
            <a:ext cx="4005323" cy="3416400"/>
          </a:xfrm>
          <a:prstGeom prst="rect">
            <a:avLst/>
          </a:prstGeom>
        </p:spPr>
        <p:txBody>
          <a:bodyPr spcFirstLastPara="1" wrap="square" lIns="91425" tIns="91425" rIns="91425" bIns="91425" anchor="t" anchorCtr="0">
            <a:normAutofit/>
          </a:bodyPr>
          <a:lstStyle/>
          <a:p>
            <a:pPr marL="0" indent="0">
              <a:buNone/>
            </a:pPr>
            <a:r>
              <a:rPr lang="en-US" sz="2400" u="sng" dirty="0">
                <a:solidFill>
                  <a:schemeClr val="bg1"/>
                </a:solidFill>
              </a:rPr>
              <a:t>Mountain Pine Beetle</a:t>
            </a:r>
          </a:p>
          <a:p>
            <a:pPr marL="76200" indent="0">
              <a:spcBef>
                <a:spcPts val="1200"/>
              </a:spcBef>
              <a:buClr>
                <a:schemeClr val="dk1"/>
              </a:buClr>
              <a:buSzPts val="2400"/>
              <a:buNone/>
            </a:pPr>
            <a:r>
              <a:rPr lang="en-US" sz="2400" dirty="0">
                <a:solidFill>
                  <a:schemeClr val="bg1"/>
                </a:solidFill>
              </a:rPr>
              <a:t>- Endemic to western US and Canada</a:t>
            </a:r>
          </a:p>
          <a:p>
            <a:pPr marL="76200" indent="0">
              <a:buClr>
                <a:schemeClr val="dk1"/>
              </a:buClr>
              <a:buSzPts val="2400"/>
              <a:buNone/>
            </a:pPr>
            <a:r>
              <a:rPr lang="en-US" sz="2400" dirty="0">
                <a:solidFill>
                  <a:schemeClr val="bg1"/>
                </a:solidFill>
              </a:rPr>
              <a:t>- Life cycle destroys coniferous trees</a:t>
            </a:r>
          </a:p>
        </p:txBody>
      </p:sp>
      <p:sp>
        <p:nvSpPr>
          <p:cNvPr id="2" name="TextBox 1">
            <a:extLst>
              <a:ext uri="{FF2B5EF4-FFF2-40B4-BE49-F238E27FC236}">
                <a16:creationId xmlns:a16="http://schemas.microsoft.com/office/drawing/2014/main" id="{8552FDB0-5EAA-5058-D836-F2F22E6F0EB6}"/>
              </a:ext>
            </a:extLst>
          </p:cNvPr>
          <p:cNvSpPr txBox="1"/>
          <p:nvPr/>
        </p:nvSpPr>
        <p:spPr>
          <a:xfrm>
            <a:off x="5608187" y="4912668"/>
            <a:ext cx="3602182" cy="230832"/>
          </a:xfrm>
          <a:prstGeom prst="rect">
            <a:avLst/>
          </a:prstGeom>
          <a:noFill/>
        </p:spPr>
        <p:txBody>
          <a:bodyPr wrap="square" rtlCol="0">
            <a:spAutoFit/>
          </a:bodyPr>
          <a:lstStyle/>
          <a:p>
            <a:pPr algn="r"/>
            <a:r>
              <a:rPr lang="en-US" sz="900" dirty="0">
                <a:solidFill>
                  <a:schemeClr val="tx1">
                    <a:lumMod val="85000"/>
                  </a:schemeClr>
                </a:solidFill>
              </a:rPr>
              <a:t>Credit: </a:t>
            </a:r>
            <a:r>
              <a:rPr lang="en-US" sz="900" dirty="0" err="1">
                <a:solidFill>
                  <a:schemeClr val="tx1">
                    <a:lumMod val="85000"/>
                  </a:schemeClr>
                </a:solidFill>
              </a:rPr>
              <a:t>Themightyquill</a:t>
            </a:r>
            <a:endParaRPr lang="en-US" sz="900" dirty="0">
              <a:solidFill>
                <a:schemeClr val="tx1">
                  <a:lumMod val="85000"/>
                </a:schemeClr>
              </a:solidFill>
            </a:endParaRPr>
          </a:p>
        </p:txBody>
      </p:sp>
      <p:pic>
        <p:nvPicPr>
          <p:cNvPr id="3" name="Picture 2">
            <a:extLst>
              <a:ext uri="{FF2B5EF4-FFF2-40B4-BE49-F238E27FC236}">
                <a16:creationId xmlns:a16="http://schemas.microsoft.com/office/drawing/2014/main" id="{6A7ED4E5-B460-F2D3-6D1C-F09A9014AD21}"/>
              </a:ext>
            </a:extLst>
          </p:cNvPr>
          <p:cNvPicPr>
            <a:picLocks noChangeAspect="1"/>
          </p:cNvPicPr>
          <p:nvPr/>
        </p:nvPicPr>
        <p:blipFill>
          <a:blip r:embed="rId4"/>
          <a:stretch>
            <a:fillRect/>
          </a:stretch>
        </p:blipFill>
        <p:spPr>
          <a:xfrm>
            <a:off x="7326300" y="0"/>
            <a:ext cx="1817700" cy="1310054"/>
          </a:xfrm>
          <a:prstGeom prst="rect">
            <a:avLst/>
          </a:prstGeom>
        </p:spPr>
      </p:pic>
    </p:spTree>
    <p:extLst>
      <p:ext uri="{BB962C8B-B14F-4D97-AF65-F5344CB8AC3E}">
        <p14:creationId xmlns:p14="http://schemas.microsoft.com/office/powerpoint/2010/main" val="1272221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32001006-0DA2-680A-D0BF-803426E9CA99}"/>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47588DE3-AE34-2D89-3EB3-1B391FED063E}"/>
              </a:ext>
            </a:extLst>
          </p:cNvPr>
          <p:cNvPicPr>
            <a:picLocks noChangeAspect="1"/>
          </p:cNvPicPr>
          <p:nvPr/>
        </p:nvPicPr>
        <p:blipFill>
          <a:blip r:embed="rId3"/>
          <a:stretch>
            <a:fillRect/>
          </a:stretch>
        </p:blipFill>
        <p:spPr>
          <a:xfrm>
            <a:off x="0" y="0"/>
            <a:ext cx="11021786" cy="5143500"/>
          </a:xfrm>
          <a:prstGeom prst="rect">
            <a:avLst/>
          </a:prstGeom>
        </p:spPr>
      </p:pic>
      <p:sp>
        <p:nvSpPr>
          <p:cNvPr id="74" name="Google Shape;74;p16">
            <a:extLst>
              <a:ext uri="{FF2B5EF4-FFF2-40B4-BE49-F238E27FC236}">
                <a16:creationId xmlns:a16="http://schemas.microsoft.com/office/drawing/2014/main" id="{848F3CA7-B552-646B-EAFD-A6303E2D4EF6}"/>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chemeClr val="bg1"/>
                </a:solidFill>
              </a:rPr>
              <a:t>Hyperabundance of Endemic Species</a:t>
            </a:r>
            <a:endParaRPr sz="3200" dirty="0">
              <a:solidFill>
                <a:schemeClr val="bg1"/>
              </a:solidFill>
            </a:endParaRPr>
          </a:p>
        </p:txBody>
      </p:sp>
      <p:sp>
        <p:nvSpPr>
          <p:cNvPr id="5" name="Rectangle 4">
            <a:extLst>
              <a:ext uri="{FF2B5EF4-FFF2-40B4-BE49-F238E27FC236}">
                <a16:creationId xmlns:a16="http://schemas.microsoft.com/office/drawing/2014/main" id="{CA710AE1-ACB6-E285-4E23-B9D5BBC2620A}"/>
              </a:ext>
            </a:extLst>
          </p:cNvPr>
          <p:cNvSpPr/>
          <p:nvPr/>
        </p:nvSpPr>
        <p:spPr>
          <a:xfrm>
            <a:off x="311700" y="1207608"/>
            <a:ext cx="4035669" cy="3490867"/>
          </a:xfrm>
          <a:prstGeom prst="rect">
            <a:avLst/>
          </a:prstGeom>
          <a:solidFill>
            <a:schemeClr val="tx1">
              <a:alpha val="51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Google Shape;75;p16">
            <a:extLst>
              <a:ext uri="{FF2B5EF4-FFF2-40B4-BE49-F238E27FC236}">
                <a16:creationId xmlns:a16="http://schemas.microsoft.com/office/drawing/2014/main" id="{79EA3020-088B-CA1F-0C1B-B70DE1F5808C}"/>
              </a:ext>
            </a:extLst>
          </p:cNvPr>
          <p:cNvSpPr txBox="1">
            <a:spLocks noGrp="1"/>
          </p:cNvSpPr>
          <p:nvPr>
            <p:ph type="body" idx="1"/>
          </p:nvPr>
        </p:nvSpPr>
        <p:spPr>
          <a:xfrm>
            <a:off x="311700" y="1207608"/>
            <a:ext cx="4005323" cy="3416400"/>
          </a:xfrm>
          <a:prstGeom prst="rect">
            <a:avLst/>
          </a:prstGeom>
        </p:spPr>
        <p:txBody>
          <a:bodyPr spcFirstLastPara="1" wrap="square" lIns="91425" tIns="91425" rIns="91425" bIns="91425" anchor="t" anchorCtr="0">
            <a:normAutofit/>
          </a:bodyPr>
          <a:lstStyle/>
          <a:p>
            <a:pPr marL="0" indent="0">
              <a:buNone/>
            </a:pPr>
            <a:r>
              <a:rPr lang="en-US" sz="2400" u="sng" dirty="0">
                <a:solidFill>
                  <a:schemeClr val="bg1"/>
                </a:solidFill>
              </a:rPr>
              <a:t>Mountain Pine Beetle</a:t>
            </a:r>
          </a:p>
          <a:p>
            <a:pPr marL="76200" indent="0">
              <a:spcBef>
                <a:spcPts val="1200"/>
              </a:spcBef>
              <a:buClr>
                <a:schemeClr val="dk1"/>
              </a:buClr>
              <a:buSzPts val="2400"/>
              <a:buNone/>
            </a:pPr>
            <a:r>
              <a:rPr lang="en-US" sz="2400" dirty="0">
                <a:solidFill>
                  <a:schemeClr val="bg1"/>
                </a:solidFill>
              </a:rPr>
              <a:t>- Endemic to western US and Canada</a:t>
            </a:r>
          </a:p>
          <a:p>
            <a:pPr marL="76200" indent="0">
              <a:buClr>
                <a:schemeClr val="dk1"/>
              </a:buClr>
              <a:buSzPts val="2400"/>
              <a:buNone/>
            </a:pPr>
            <a:r>
              <a:rPr lang="en-US" sz="2400" dirty="0">
                <a:solidFill>
                  <a:schemeClr val="bg1"/>
                </a:solidFill>
              </a:rPr>
              <a:t>- Life cycle destroys coniferous trees</a:t>
            </a:r>
          </a:p>
          <a:p>
            <a:pPr marL="76200" indent="0">
              <a:buClr>
                <a:schemeClr val="dk1"/>
              </a:buClr>
              <a:buSzPts val="2400"/>
              <a:buNone/>
            </a:pPr>
            <a:r>
              <a:rPr lang="en-US" sz="2400" dirty="0">
                <a:solidFill>
                  <a:schemeClr val="bg1"/>
                </a:solidFill>
              </a:rPr>
              <a:t>- Shifting climate leads to frequent outbreaks</a:t>
            </a:r>
          </a:p>
        </p:txBody>
      </p:sp>
      <p:sp>
        <p:nvSpPr>
          <p:cNvPr id="2" name="TextBox 1">
            <a:extLst>
              <a:ext uri="{FF2B5EF4-FFF2-40B4-BE49-F238E27FC236}">
                <a16:creationId xmlns:a16="http://schemas.microsoft.com/office/drawing/2014/main" id="{0A0DC146-5517-DB9C-D13E-6C917CCE282D}"/>
              </a:ext>
            </a:extLst>
          </p:cNvPr>
          <p:cNvSpPr txBox="1"/>
          <p:nvPr/>
        </p:nvSpPr>
        <p:spPr>
          <a:xfrm>
            <a:off x="5608187" y="4912668"/>
            <a:ext cx="3602182" cy="230832"/>
          </a:xfrm>
          <a:prstGeom prst="rect">
            <a:avLst/>
          </a:prstGeom>
          <a:noFill/>
        </p:spPr>
        <p:txBody>
          <a:bodyPr wrap="square" rtlCol="0">
            <a:spAutoFit/>
          </a:bodyPr>
          <a:lstStyle/>
          <a:p>
            <a:pPr algn="r"/>
            <a:r>
              <a:rPr lang="en-US" sz="900" dirty="0">
                <a:solidFill>
                  <a:schemeClr val="tx1">
                    <a:lumMod val="85000"/>
                  </a:schemeClr>
                </a:solidFill>
              </a:rPr>
              <a:t>Credit: </a:t>
            </a:r>
            <a:r>
              <a:rPr lang="en-US" sz="900" dirty="0" err="1">
                <a:solidFill>
                  <a:schemeClr val="tx1">
                    <a:lumMod val="85000"/>
                  </a:schemeClr>
                </a:solidFill>
              </a:rPr>
              <a:t>Themightyquill</a:t>
            </a:r>
            <a:endParaRPr lang="en-US" sz="900" dirty="0">
              <a:solidFill>
                <a:schemeClr val="tx1">
                  <a:lumMod val="85000"/>
                </a:schemeClr>
              </a:solidFill>
            </a:endParaRPr>
          </a:p>
        </p:txBody>
      </p:sp>
      <p:pic>
        <p:nvPicPr>
          <p:cNvPr id="3" name="Picture 2">
            <a:extLst>
              <a:ext uri="{FF2B5EF4-FFF2-40B4-BE49-F238E27FC236}">
                <a16:creationId xmlns:a16="http://schemas.microsoft.com/office/drawing/2014/main" id="{D46F5AFA-E2F9-8FDF-D01E-ECEFCFB35D3D}"/>
              </a:ext>
            </a:extLst>
          </p:cNvPr>
          <p:cNvPicPr>
            <a:picLocks noChangeAspect="1"/>
          </p:cNvPicPr>
          <p:nvPr/>
        </p:nvPicPr>
        <p:blipFill>
          <a:blip r:embed="rId4"/>
          <a:stretch>
            <a:fillRect/>
          </a:stretch>
        </p:blipFill>
        <p:spPr>
          <a:xfrm>
            <a:off x="7326300" y="0"/>
            <a:ext cx="1817700" cy="1310054"/>
          </a:xfrm>
          <a:prstGeom prst="rect">
            <a:avLst/>
          </a:prstGeom>
        </p:spPr>
      </p:pic>
    </p:spTree>
    <p:extLst>
      <p:ext uri="{BB962C8B-B14F-4D97-AF65-F5344CB8AC3E}">
        <p14:creationId xmlns:p14="http://schemas.microsoft.com/office/powerpoint/2010/main" val="3823521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4" name="Picture 3">
            <a:extLst>
              <a:ext uri="{FF2B5EF4-FFF2-40B4-BE49-F238E27FC236}">
                <a16:creationId xmlns:a16="http://schemas.microsoft.com/office/drawing/2014/main" id="{3392DA08-DC40-7A1B-3794-3A19A45C64F4}"/>
              </a:ext>
            </a:extLst>
          </p:cNvPr>
          <p:cNvPicPr>
            <a:picLocks noChangeAspect="1"/>
          </p:cNvPicPr>
          <p:nvPr/>
        </p:nvPicPr>
        <p:blipFill>
          <a:blip r:embed="rId3"/>
          <a:stretch>
            <a:fillRect/>
          </a:stretch>
        </p:blipFill>
        <p:spPr>
          <a:xfrm>
            <a:off x="0" y="-594946"/>
            <a:ext cx="9144000" cy="6477000"/>
          </a:xfrm>
          <a:prstGeom prst="rect">
            <a:avLst/>
          </a:prstGeom>
        </p:spPr>
      </p:pic>
      <p:sp>
        <p:nvSpPr>
          <p:cNvPr id="74" name="Google Shape;7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chemeClr val="bg1"/>
                </a:solidFill>
              </a:rPr>
              <a:t>Hyperabundance of Endemic Species</a:t>
            </a:r>
            <a:endParaRPr sz="3200" dirty="0">
              <a:solidFill>
                <a:schemeClr val="bg1"/>
              </a:solidFill>
            </a:endParaRPr>
          </a:p>
        </p:txBody>
      </p:sp>
      <p:sp>
        <p:nvSpPr>
          <p:cNvPr id="75" name="Google Shape;75;p16"/>
          <p:cNvSpPr txBox="1">
            <a:spLocks noGrp="1"/>
          </p:cNvSpPr>
          <p:nvPr>
            <p:ph type="body" idx="1"/>
          </p:nvPr>
        </p:nvSpPr>
        <p:spPr>
          <a:xfrm>
            <a:off x="311700" y="1207608"/>
            <a:ext cx="4005323" cy="3416400"/>
          </a:xfrm>
          <a:prstGeom prst="rect">
            <a:avLst/>
          </a:prstGeom>
        </p:spPr>
        <p:txBody>
          <a:bodyPr spcFirstLastPara="1" wrap="square" lIns="91425" tIns="91425" rIns="91425" bIns="91425" anchor="t" anchorCtr="0">
            <a:normAutofit/>
          </a:bodyPr>
          <a:lstStyle/>
          <a:p>
            <a:pPr marL="0" indent="0">
              <a:buNone/>
            </a:pPr>
            <a:r>
              <a:rPr lang="en" sz="2400" u="sng" dirty="0">
                <a:solidFill>
                  <a:schemeClr val="bg1"/>
                </a:solidFill>
              </a:rPr>
              <a:t>Sea Urchins</a:t>
            </a:r>
          </a:p>
        </p:txBody>
      </p:sp>
      <p:pic>
        <p:nvPicPr>
          <p:cNvPr id="77" name="Google Shape;77;p16"/>
          <p:cNvPicPr preferRelativeResize="0"/>
          <p:nvPr/>
        </p:nvPicPr>
        <p:blipFill>
          <a:blip r:embed="rId4">
            <a:alphaModFix/>
          </a:blip>
          <a:stretch>
            <a:fillRect/>
          </a:stretch>
        </p:blipFill>
        <p:spPr>
          <a:xfrm>
            <a:off x="7336755" y="-98389"/>
            <a:ext cx="1807245" cy="1419275"/>
          </a:xfrm>
          <a:prstGeom prst="rect">
            <a:avLst/>
          </a:prstGeom>
          <a:noFill/>
          <a:ln>
            <a:noFill/>
          </a:ln>
        </p:spPr>
      </p:pic>
      <p:sp>
        <p:nvSpPr>
          <p:cNvPr id="2" name="TextBox 1">
            <a:extLst>
              <a:ext uri="{FF2B5EF4-FFF2-40B4-BE49-F238E27FC236}">
                <a16:creationId xmlns:a16="http://schemas.microsoft.com/office/drawing/2014/main" id="{08909D90-1D04-7FD1-5E2D-25715AD13EF4}"/>
              </a:ext>
            </a:extLst>
          </p:cNvPr>
          <p:cNvSpPr txBox="1"/>
          <p:nvPr/>
        </p:nvSpPr>
        <p:spPr>
          <a:xfrm>
            <a:off x="5608187" y="4912668"/>
            <a:ext cx="3602182" cy="230832"/>
          </a:xfrm>
          <a:prstGeom prst="rect">
            <a:avLst/>
          </a:prstGeom>
          <a:noFill/>
        </p:spPr>
        <p:txBody>
          <a:bodyPr wrap="square" rtlCol="0">
            <a:spAutoFit/>
          </a:bodyPr>
          <a:lstStyle/>
          <a:p>
            <a:pPr algn="r"/>
            <a:r>
              <a:rPr lang="en-US" sz="900" dirty="0">
                <a:solidFill>
                  <a:schemeClr val="tx1">
                    <a:lumMod val="85000"/>
                  </a:schemeClr>
                </a:solidFill>
              </a:rPr>
              <a:t>Credit: Shaun Lee</a:t>
            </a:r>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3987</TotalTime>
  <Words>1474</Words>
  <Application>Microsoft Office PowerPoint</Application>
  <PresentationFormat>On-screen Show (16:9)</PresentationFormat>
  <Paragraphs>230</Paragraphs>
  <Slides>61</Slides>
  <Notes>61</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61</vt:i4>
      </vt:variant>
    </vt:vector>
  </HeadingPairs>
  <TitlesOfParts>
    <vt:vector size="63" baseType="lpstr">
      <vt:lpstr>Arial</vt:lpstr>
      <vt:lpstr>Simple Dark</vt:lpstr>
      <vt:lpstr>Too much of a good thing?</vt:lpstr>
      <vt:lpstr>Hyperabundance of endemic species</vt:lpstr>
      <vt:lpstr>Hyperabundance of endemic species</vt:lpstr>
      <vt:lpstr>Hyperabundance of Endemic Species</vt:lpstr>
      <vt:lpstr>Hyperabundance of Endemic Species</vt:lpstr>
      <vt:lpstr>Hyperabundance of Endemic Species</vt:lpstr>
      <vt:lpstr>Hyperabundance of Endemic Species</vt:lpstr>
      <vt:lpstr>Hyperabundance of Endemic Species</vt:lpstr>
      <vt:lpstr>Hyperabundance of Endemic Species</vt:lpstr>
      <vt:lpstr>Hyperabundance of Endemic Species</vt:lpstr>
      <vt:lpstr>Hyperabundance of Endemic Species</vt:lpstr>
      <vt:lpstr>Hyperabundance of Endemic Species</vt:lpstr>
      <vt:lpstr>Hyperabundance of Endemic Species</vt:lpstr>
      <vt:lpstr>Hyperabundance of endemic species</vt:lpstr>
      <vt:lpstr>PowerPoint Presentation</vt:lpstr>
      <vt:lpstr>Sitka National Historical Park – History</vt:lpstr>
      <vt:lpstr>Sitka National Historical Park – History</vt:lpstr>
      <vt:lpstr>Sitka National Historical Park – History</vt:lpstr>
      <vt:lpstr>Sitka National Historical Park – History</vt:lpstr>
      <vt:lpstr>Sitka National Historical Park – Indian River</vt:lpstr>
      <vt:lpstr>Sitka National Historical Park – Pink Salmon</vt:lpstr>
      <vt:lpstr>Sitka National Historical Park – Pink Salmon</vt:lpstr>
      <vt:lpstr>Sitka National Historical Park – Pink Salmon</vt:lpstr>
      <vt:lpstr>Sitka National Historical Park – Pink Salmon</vt:lpstr>
      <vt:lpstr>Sitka National Historical Park – Pink Salmon</vt:lpstr>
      <vt:lpstr>Sitka National Historical Park – Pink Salmon</vt:lpstr>
      <vt:lpstr>Sitka National Historical Park –  Sheldon Jackson Hatchery</vt:lpstr>
      <vt:lpstr>Sitka National Historical Park –  Sheldon Jackson Hatchery</vt:lpstr>
      <vt:lpstr>Sitka National Historical Park –  Sheldon Jackson Hatchery</vt:lpstr>
      <vt:lpstr>Sitka National Historical Park –  Sheldon Jackson Hatchery</vt:lpstr>
      <vt:lpstr>Sitka National Historical Park –  Sheldon Jackson Hatchery</vt:lpstr>
      <vt:lpstr>Sitka National Historical Park</vt:lpstr>
      <vt:lpstr>Sitka National Historical Park</vt:lpstr>
      <vt:lpstr>Sitka National Historical Park</vt:lpstr>
      <vt:lpstr>Hyperabundance?</vt:lpstr>
      <vt:lpstr>PowerPoint Presentation</vt:lpstr>
      <vt:lpstr>PowerPoint Presentation</vt:lpstr>
      <vt:lpstr>PowerPoint Presentation</vt:lpstr>
      <vt:lpstr>PowerPoint Presentation</vt:lpstr>
      <vt:lpstr>National Parks and conservation</vt:lpstr>
      <vt:lpstr>Pink Salmon in Southeast Alaska</vt:lpstr>
      <vt:lpstr>Pink Salmon in Southeast Alaska</vt:lpstr>
      <vt:lpstr>Pink Salmon in Southeast Alaska</vt:lpstr>
      <vt:lpstr>Hyperabundance of pink salmon</vt:lpstr>
      <vt:lpstr>Where does the data come from?</vt:lpstr>
      <vt:lpstr>Pink Salmon in Southeast Alaska</vt:lpstr>
      <vt:lpstr>Where does the Indian River fit in this picture?</vt:lpstr>
      <vt:lpstr>Where does the Indian River fit in this picture?</vt:lpstr>
      <vt:lpstr>Where does the Indian River fit in this picture?</vt:lpstr>
      <vt:lpstr>Where does the Indian River fit in this picture?</vt:lpstr>
      <vt:lpstr>Where does the Indian River fit in this picture?</vt:lpstr>
      <vt:lpstr>Where does the Indian River fit in this picture?</vt:lpstr>
      <vt:lpstr>Where does the Indian River fit in this picture?</vt:lpstr>
      <vt:lpstr>Where does the Indian River fit in this picture?</vt:lpstr>
      <vt:lpstr>Implications?</vt:lpstr>
      <vt:lpstr>Implications</vt:lpstr>
      <vt:lpstr>Implications</vt:lpstr>
      <vt:lpstr>Implications</vt:lpstr>
      <vt:lpstr>Implications</vt:lpstr>
      <vt:lpstr>Next steps</vt:lpstr>
      <vt:lpstr>Too much of a good thing?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Brian McGreal</dc:creator>
  <cp:lastModifiedBy>Brian McGreal</cp:lastModifiedBy>
  <cp:revision>20</cp:revision>
  <dcterms:modified xsi:type="dcterms:W3CDTF">2024-11-13T23:50:27Z</dcterms:modified>
</cp:coreProperties>
</file>